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581" r:id="rId2"/>
    <p:sldId id="258" r:id="rId3"/>
    <p:sldId id="582"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9395" autoAdjust="0"/>
  </p:normalViewPr>
  <p:slideViewPr>
    <p:cSldViewPr snapToGrid="0">
      <p:cViewPr varScale="1">
        <p:scale>
          <a:sx n="54" d="100"/>
          <a:sy n="54" d="100"/>
        </p:scale>
        <p:origin x="33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A47674-7B54-43FA-9DAB-BBB1E74FD913}" type="datetimeFigureOut">
              <a:rPr lang="de-CH" smtClean="0"/>
              <a:t>15.10.2025</a:t>
            </a:fld>
            <a:endParaRPr lang="de-CH"/>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EF1DBB-2F20-4D45-B459-2F4993F37BA9}" type="slidenum">
              <a:rPr lang="de-CH" smtClean="0"/>
              <a:t>‹Nr.›</a:t>
            </a:fld>
            <a:endParaRPr lang="de-CH"/>
          </a:p>
        </p:txBody>
      </p:sp>
    </p:spTree>
    <p:extLst>
      <p:ext uri="{BB962C8B-B14F-4D97-AF65-F5344CB8AC3E}">
        <p14:creationId xmlns:p14="http://schemas.microsoft.com/office/powerpoint/2010/main" val="2950439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Messages:</a:t>
            </a:r>
          </a:p>
          <a:p>
            <a:r>
              <a:rPr lang="en-US" dirty="0"/>
              <a:t>The climate is changing – rapidly, within a single tree generation. </a:t>
            </a:r>
          </a:p>
          <a:p>
            <a:r>
              <a:rPr lang="en-US" dirty="0"/>
              <a:t>Forests are adaptable. However, natural adaptation takes a long time and we dependent on continuous forest goods and services -  at least in certain areas. </a:t>
            </a:r>
          </a:p>
          <a:p>
            <a:r>
              <a:rPr lang="en-US" dirty="0"/>
              <a:t>Forests with a diverse mix of tree species and age groups (diverse structure) are better able to adapt to climate change than forests consisting of trees of the same age and species.</a:t>
            </a:r>
          </a:p>
          <a:p>
            <a:r>
              <a:rPr lang="en-US" dirty="0"/>
              <a:t>Tree species differ in their climate and soil requirements. We are finding out which tree species are sustainable in which locations. The federal government, cantons, forest owners, forestry operations, and the WSL are working together to develop recommendations for sustainable tree species.</a:t>
            </a:r>
          </a:p>
          <a:p>
            <a:r>
              <a:rPr lang="en-US" dirty="0"/>
              <a:t>A sustainable forest has future-fit tree species in its regeneration. Where these are lacking in regeneration, they can be introduced selectively through planting. The tree species composition can be influenced through targeted management. </a:t>
            </a:r>
          </a:p>
          <a:p>
            <a:r>
              <a:rPr lang="en-US" dirty="0"/>
              <a:t>The Swiss common garden network is open to projects from practice and research.</a:t>
            </a:r>
          </a:p>
          <a:p>
            <a:endParaRPr lang="en-US" dirty="0"/>
          </a:p>
          <a:p>
            <a:r>
              <a:rPr lang="en-US" dirty="0"/>
              <a:t>Further information:</a:t>
            </a:r>
          </a:p>
          <a:p>
            <a:r>
              <a:rPr lang="en-US" dirty="0"/>
              <a:t>More than 55,000 trees have been planted. </a:t>
            </a:r>
          </a:p>
          <a:p>
            <a:r>
              <a:rPr lang="en-US" dirty="0"/>
              <a:t>The question from practice is: Can tree species already be introduced today to locations where they will be considered suitable towards the end of the century?</a:t>
            </a:r>
          </a:p>
          <a:p>
            <a:r>
              <a:rPr lang="en-US" dirty="0"/>
              <a:t>The question from science is: Which environmental factors determine the survival, vitality, and growth of tree species?</a:t>
            </a:r>
          </a:p>
          <a:p>
            <a:r>
              <a:rPr lang="en-US" dirty="0"/>
              <a:t>The common gardens cover all regions, all forest-capable altitudes, and many soil types in Switzerland.</a:t>
            </a:r>
          </a:p>
          <a:p>
            <a:r>
              <a:rPr lang="en-US" dirty="0"/>
              <a:t>The highest common garden is situated in </a:t>
            </a:r>
            <a:r>
              <a:rPr lang="en-US" dirty="0" err="1"/>
              <a:t>Samedan</a:t>
            </a:r>
            <a:r>
              <a:rPr lang="en-US" dirty="0"/>
              <a:t> (1,820 m above sea level) and the lowest in Losone (250 m above sea level). The sessile oak is already being tested in </a:t>
            </a:r>
            <a:r>
              <a:rPr lang="en-US" dirty="0" err="1"/>
              <a:t>Samedan</a:t>
            </a:r>
            <a:r>
              <a:rPr lang="en-US" dirty="0"/>
              <a:t>. </a:t>
            </a:r>
          </a:p>
          <a:p>
            <a:r>
              <a:rPr lang="en-US" dirty="0"/>
              <a:t>Tree species in the core set are being tested on 35 areas: silver fir, sycamore maple, beech, larch, spruce, pine, Douglas fir, sessile oak, small-leaved lime</a:t>
            </a:r>
          </a:p>
          <a:p>
            <a:r>
              <a:rPr lang="en-US" dirty="0"/>
              <a:t>Tree species in the supplementary set are being tested on 15 sites: </a:t>
            </a:r>
            <a:r>
              <a:rPr lang="en-US" dirty="0" err="1"/>
              <a:t>Italien</a:t>
            </a:r>
            <a:r>
              <a:rPr lang="en-US" dirty="0"/>
              <a:t> maple, Norway maple, Atlas cedar, tree hazel, walnut, cherry, Turkey oak, English oak, service tree</a:t>
            </a:r>
          </a:p>
          <a:p>
            <a:r>
              <a:rPr lang="en-US" dirty="0"/>
              <a:t>Seeds from seven different provenances were collected for each tree species</a:t>
            </a:r>
          </a:p>
          <a:p>
            <a:r>
              <a:rPr lang="en-US" dirty="0"/>
              <a:t>We will be able to provide initial recommendations on where the tree species will grow and where they will not from 2025 onwards. From then on, we will publish results on plant survival and damage during the establishment phase. The first publication on growth in the juvenile phase is expected in 2028. </a:t>
            </a:r>
            <a:endParaRPr lang="de-CH" dirty="0"/>
          </a:p>
        </p:txBody>
      </p:sp>
      <p:sp>
        <p:nvSpPr>
          <p:cNvPr id="4" name="Foliennummernplatzhalter 3"/>
          <p:cNvSpPr>
            <a:spLocks noGrp="1"/>
          </p:cNvSpPr>
          <p:nvPr>
            <p:ph type="sldNum" sz="quarter" idx="5"/>
          </p:nvPr>
        </p:nvSpPr>
        <p:spPr/>
        <p:txBody>
          <a:bodyPr/>
          <a:lstStyle/>
          <a:p>
            <a:fld id="{4FEF1DBB-2F20-4D45-B459-2F4993F37BA9}" type="slidenum">
              <a:rPr lang="de-CH" smtClean="0"/>
              <a:t>1</a:t>
            </a:fld>
            <a:endParaRPr lang="de-CH"/>
          </a:p>
        </p:txBody>
      </p:sp>
    </p:spTree>
    <p:extLst>
      <p:ext uri="{BB962C8B-B14F-4D97-AF65-F5344CB8AC3E}">
        <p14:creationId xmlns:p14="http://schemas.microsoft.com/office/powerpoint/2010/main" val="2735930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1143000"/>
            <a:ext cx="4114800" cy="3086100"/>
          </a:xfrm>
        </p:spPr>
      </p:sp>
      <p:sp>
        <p:nvSpPr>
          <p:cNvPr id="3" name="Notizenplatzhalter 2"/>
          <p:cNvSpPr>
            <a:spLocks noGrp="1"/>
          </p:cNvSpPr>
          <p:nvPr>
            <p:ph type="body" idx="1"/>
          </p:nvPr>
        </p:nvSpPr>
        <p:spPr/>
        <p:txBody>
          <a:bodyPr/>
          <a:lstStyle/>
          <a:p>
            <a:r>
              <a:rPr lang="en-US" dirty="0"/>
              <a:t>Additional information: </a:t>
            </a:r>
          </a:p>
          <a:p>
            <a:r>
              <a:rPr lang="en-US" dirty="0"/>
              <a:t>The first figure shows the altitudes a species is tested. Red dots stand for sites where a species is tested outside of its habitat (higher in altitude or in another region, where it is not yet native), black dotes stand for sites where a species is tested within its habitat</a:t>
            </a:r>
          </a:p>
          <a:p>
            <a:r>
              <a:rPr lang="en-US" dirty="0"/>
              <a:t>The diagram shows the climatic distribution of the common gardens. The data comes from the climate stations on site.</a:t>
            </a:r>
          </a:p>
        </p:txBody>
      </p:sp>
      <p:sp>
        <p:nvSpPr>
          <p:cNvPr id="4" name="Foliennummernplatzhalter 3"/>
          <p:cNvSpPr>
            <a:spLocks noGrp="1"/>
          </p:cNvSpPr>
          <p:nvPr>
            <p:ph type="sldNum" sz="quarter" idx="5"/>
          </p:nvPr>
        </p:nvSpPr>
        <p:spPr/>
        <p:txBody>
          <a:bodyPr/>
          <a:lstStyle/>
          <a:p>
            <a:fld id="{BF6DC95A-5F2E-4067-865E-4C61D34AAC52}" type="slidenum">
              <a:rPr lang="de-CH" smtClean="0"/>
              <a:t>2</a:t>
            </a:fld>
            <a:endParaRPr lang="de-CH"/>
          </a:p>
        </p:txBody>
      </p:sp>
    </p:spTree>
    <p:extLst>
      <p:ext uri="{BB962C8B-B14F-4D97-AF65-F5344CB8AC3E}">
        <p14:creationId xmlns:p14="http://schemas.microsoft.com/office/powerpoint/2010/main" val="59493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last site was established in </a:t>
            </a:r>
            <a:r>
              <a:rPr lang="en-US" dirty="0" err="1"/>
              <a:t>Champéry</a:t>
            </a:r>
            <a:r>
              <a:rPr lang="en-US" dirty="0"/>
              <a:t> in June 2023. Planting of the last tree in </a:t>
            </a:r>
            <a:r>
              <a:rPr lang="en-US" dirty="0" err="1"/>
              <a:t>Champéry</a:t>
            </a:r>
            <a:r>
              <a:rPr lang="en-US" dirty="0"/>
              <a:t> with Kathrin Streit, Jean-Christophe </a:t>
            </a:r>
            <a:r>
              <a:rPr lang="en-US" dirty="0" err="1"/>
              <a:t>Clivaz</a:t>
            </a:r>
            <a:r>
              <a:rPr lang="en-US" dirty="0"/>
              <a:t> (VS), Robert Jenni (FOEN) and François Vaudan (Triage forestier des Dents-du-Midi).</a:t>
            </a:r>
          </a:p>
          <a:p>
            <a:r>
              <a:rPr lang="en-US" dirty="0"/>
              <a:t>Since fall 2024, the growth of all plants has been recorded every two years: this means that we record the growth on half of the areas each year (and on the other half the following year).</a:t>
            </a:r>
          </a:p>
          <a:p>
            <a:r>
              <a:rPr lang="en-US" dirty="0"/>
              <a:t>The </a:t>
            </a:r>
            <a:r>
              <a:rPr lang="en-US" dirty="0" err="1"/>
              <a:t>ecoloGy</a:t>
            </a:r>
            <a:r>
              <a:rPr lang="en-US" dirty="0"/>
              <a:t> </a:t>
            </a:r>
            <a:r>
              <a:rPr lang="en-US" dirty="0" err="1"/>
              <a:t>fRom</a:t>
            </a:r>
            <a:r>
              <a:rPr lang="en-US" dirty="0"/>
              <a:t> </a:t>
            </a:r>
            <a:r>
              <a:rPr lang="en-US" dirty="0" err="1"/>
              <a:t>belowGRound</a:t>
            </a:r>
            <a:r>
              <a:rPr lang="en-US" dirty="0"/>
              <a:t> project is led by Gemma Rutten from the University of Bern. In 2024, the interactions between soil communities and six of our planted deciduous tree species were investigated on six test planting areas (including </a:t>
            </a:r>
            <a:r>
              <a:rPr lang="en-US" dirty="0" err="1"/>
              <a:t>Neuenegg</a:t>
            </a:r>
            <a:r>
              <a:rPr lang="en-US" dirty="0"/>
              <a:t> Photo). A follow up project is planed the proposal has been submitted to SNF in October 25. Other projects include the polytunnel experiment by Barbara Moser and the </a:t>
            </a:r>
            <a:r>
              <a:rPr lang="en-US" dirty="0" err="1"/>
              <a:t>SwissBiomass</a:t>
            </a:r>
            <a:r>
              <a:rPr lang="en-US" dirty="0"/>
              <a:t> project by Esther Thürig.</a:t>
            </a:r>
            <a:endParaRPr lang="de-CH" dirty="0"/>
          </a:p>
          <a:p>
            <a:endParaRPr lang="de-CH" dirty="0"/>
          </a:p>
        </p:txBody>
      </p:sp>
      <p:sp>
        <p:nvSpPr>
          <p:cNvPr id="4" name="Foliennummernplatzhalter 3"/>
          <p:cNvSpPr>
            <a:spLocks noGrp="1"/>
          </p:cNvSpPr>
          <p:nvPr>
            <p:ph type="sldNum" sz="quarter" idx="5"/>
          </p:nvPr>
        </p:nvSpPr>
        <p:spPr/>
        <p:txBody>
          <a:bodyPr/>
          <a:lstStyle/>
          <a:p>
            <a:fld id="{4FEF1DBB-2F20-4D45-B459-2F4993F37BA9}" type="slidenum">
              <a:rPr lang="de-CH" smtClean="0"/>
              <a:t>3</a:t>
            </a:fld>
            <a:endParaRPr lang="de-CH"/>
          </a:p>
        </p:txBody>
      </p:sp>
    </p:spTree>
    <p:extLst>
      <p:ext uri="{BB962C8B-B14F-4D97-AF65-F5344CB8AC3E}">
        <p14:creationId xmlns:p14="http://schemas.microsoft.com/office/powerpoint/2010/main" val="3668406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74056685-A81F-4FCD-83C6-FF6F550F8D2D}" type="datetimeFigureOut">
              <a:rPr lang="de-CH" smtClean="0"/>
              <a:t>15.10.2025</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73302452-57DE-4072-96AD-4B512D0E9DCC}" type="slidenum">
              <a:rPr lang="de-CH" smtClean="0"/>
              <a:t>‹Nr.›</a:t>
            </a:fld>
            <a:endParaRPr lang="de-CH"/>
          </a:p>
        </p:txBody>
      </p:sp>
    </p:spTree>
    <p:extLst>
      <p:ext uri="{BB962C8B-B14F-4D97-AF65-F5344CB8AC3E}">
        <p14:creationId xmlns:p14="http://schemas.microsoft.com/office/powerpoint/2010/main" val="1582416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4056685-A81F-4FCD-83C6-FF6F550F8D2D}" type="datetimeFigureOut">
              <a:rPr lang="de-CH" smtClean="0"/>
              <a:t>15.10.2025</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73302452-57DE-4072-96AD-4B512D0E9DCC}" type="slidenum">
              <a:rPr lang="de-CH" smtClean="0"/>
              <a:t>‹Nr.›</a:t>
            </a:fld>
            <a:endParaRPr lang="de-CH"/>
          </a:p>
        </p:txBody>
      </p:sp>
    </p:spTree>
    <p:extLst>
      <p:ext uri="{BB962C8B-B14F-4D97-AF65-F5344CB8AC3E}">
        <p14:creationId xmlns:p14="http://schemas.microsoft.com/office/powerpoint/2010/main" val="1552958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4056685-A81F-4FCD-83C6-FF6F550F8D2D}" type="datetimeFigureOut">
              <a:rPr lang="de-CH" smtClean="0"/>
              <a:t>15.10.2025</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73302452-57DE-4072-96AD-4B512D0E9DCC}" type="slidenum">
              <a:rPr lang="de-CH" smtClean="0"/>
              <a:t>‹Nr.›</a:t>
            </a:fld>
            <a:endParaRPr lang="de-CH"/>
          </a:p>
        </p:txBody>
      </p:sp>
    </p:spTree>
    <p:extLst>
      <p:ext uri="{BB962C8B-B14F-4D97-AF65-F5344CB8AC3E}">
        <p14:creationId xmlns:p14="http://schemas.microsoft.com/office/powerpoint/2010/main" val="1955850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88641"/>
            <a:ext cx="7772400" cy="648072"/>
          </a:xfrm>
        </p:spPr>
        <p:txBody>
          <a:bodyPr/>
          <a:lstStyle>
            <a:lvl1pPr>
              <a:defRPr sz="2400"/>
            </a:lvl1pPr>
          </a:lstStyle>
          <a:p>
            <a:r>
              <a:rPr lang="de-DE"/>
              <a:t>Titelmasterformat durch Klicken bearbeiten</a:t>
            </a:r>
            <a:endParaRPr lang="de-CH"/>
          </a:p>
        </p:txBody>
      </p:sp>
    </p:spTree>
    <p:extLst>
      <p:ext uri="{BB962C8B-B14F-4D97-AF65-F5344CB8AC3E}">
        <p14:creationId xmlns:p14="http://schemas.microsoft.com/office/powerpoint/2010/main" val="4052536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4056685-A81F-4FCD-83C6-FF6F550F8D2D}" type="datetimeFigureOut">
              <a:rPr lang="de-CH" smtClean="0"/>
              <a:t>15.10.2025</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73302452-57DE-4072-96AD-4B512D0E9DCC}" type="slidenum">
              <a:rPr lang="de-CH" smtClean="0"/>
              <a:t>‹Nr.›</a:t>
            </a:fld>
            <a:endParaRPr lang="de-CH"/>
          </a:p>
        </p:txBody>
      </p:sp>
    </p:spTree>
    <p:extLst>
      <p:ext uri="{BB962C8B-B14F-4D97-AF65-F5344CB8AC3E}">
        <p14:creationId xmlns:p14="http://schemas.microsoft.com/office/powerpoint/2010/main" val="3919600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74056685-A81F-4FCD-83C6-FF6F550F8D2D}" type="datetimeFigureOut">
              <a:rPr lang="de-CH" smtClean="0"/>
              <a:t>15.10.2025</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73302452-57DE-4072-96AD-4B512D0E9DCC}" type="slidenum">
              <a:rPr lang="de-CH" smtClean="0"/>
              <a:t>‹Nr.›</a:t>
            </a:fld>
            <a:endParaRPr lang="de-CH"/>
          </a:p>
        </p:txBody>
      </p:sp>
    </p:spTree>
    <p:extLst>
      <p:ext uri="{BB962C8B-B14F-4D97-AF65-F5344CB8AC3E}">
        <p14:creationId xmlns:p14="http://schemas.microsoft.com/office/powerpoint/2010/main" val="2398613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74056685-A81F-4FCD-83C6-FF6F550F8D2D}" type="datetimeFigureOut">
              <a:rPr lang="de-CH" smtClean="0"/>
              <a:t>15.10.2025</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73302452-57DE-4072-96AD-4B512D0E9DCC}" type="slidenum">
              <a:rPr lang="de-CH" smtClean="0"/>
              <a:t>‹Nr.›</a:t>
            </a:fld>
            <a:endParaRPr lang="de-CH"/>
          </a:p>
        </p:txBody>
      </p:sp>
    </p:spTree>
    <p:extLst>
      <p:ext uri="{BB962C8B-B14F-4D97-AF65-F5344CB8AC3E}">
        <p14:creationId xmlns:p14="http://schemas.microsoft.com/office/powerpoint/2010/main" val="1361552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74056685-A81F-4FCD-83C6-FF6F550F8D2D}" type="datetimeFigureOut">
              <a:rPr lang="de-CH" smtClean="0"/>
              <a:t>15.10.2025</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73302452-57DE-4072-96AD-4B512D0E9DCC}" type="slidenum">
              <a:rPr lang="de-CH" smtClean="0"/>
              <a:t>‹Nr.›</a:t>
            </a:fld>
            <a:endParaRPr lang="de-CH"/>
          </a:p>
        </p:txBody>
      </p:sp>
    </p:spTree>
    <p:extLst>
      <p:ext uri="{BB962C8B-B14F-4D97-AF65-F5344CB8AC3E}">
        <p14:creationId xmlns:p14="http://schemas.microsoft.com/office/powerpoint/2010/main" val="9079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74056685-A81F-4FCD-83C6-FF6F550F8D2D}" type="datetimeFigureOut">
              <a:rPr lang="de-CH" smtClean="0"/>
              <a:t>15.10.2025</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73302452-57DE-4072-96AD-4B512D0E9DCC}" type="slidenum">
              <a:rPr lang="de-CH" smtClean="0"/>
              <a:t>‹Nr.›</a:t>
            </a:fld>
            <a:endParaRPr lang="de-CH"/>
          </a:p>
        </p:txBody>
      </p:sp>
    </p:spTree>
    <p:extLst>
      <p:ext uri="{BB962C8B-B14F-4D97-AF65-F5344CB8AC3E}">
        <p14:creationId xmlns:p14="http://schemas.microsoft.com/office/powerpoint/2010/main" val="1823353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056685-A81F-4FCD-83C6-FF6F550F8D2D}" type="datetimeFigureOut">
              <a:rPr lang="de-CH" smtClean="0"/>
              <a:t>15.10.2025</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73302452-57DE-4072-96AD-4B512D0E9DCC}" type="slidenum">
              <a:rPr lang="de-CH" smtClean="0"/>
              <a:t>‹Nr.›</a:t>
            </a:fld>
            <a:endParaRPr lang="de-CH"/>
          </a:p>
        </p:txBody>
      </p:sp>
    </p:spTree>
    <p:extLst>
      <p:ext uri="{BB962C8B-B14F-4D97-AF65-F5344CB8AC3E}">
        <p14:creationId xmlns:p14="http://schemas.microsoft.com/office/powerpoint/2010/main" val="1894575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74056685-A81F-4FCD-83C6-FF6F550F8D2D}" type="datetimeFigureOut">
              <a:rPr lang="de-CH" smtClean="0"/>
              <a:t>15.10.2025</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73302452-57DE-4072-96AD-4B512D0E9DCC}" type="slidenum">
              <a:rPr lang="de-CH" smtClean="0"/>
              <a:t>‹Nr.›</a:t>
            </a:fld>
            <a:endParaRPr lang="de-CH"/>
          </a:p>
        </p:txBody>
      </p:sp>
    </p:spTree>
    <p:extLst>
      <p:ext uri="{BB962C8B-B14F-4D97-AF65-F5344CB8AC3E}">
        <p14:creationId xmlns:p14="http://schemas.microsoft.com/office/powerpoint/2010/main" val="3227568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74056685-A81F-4FCD-83C6-FF6F550F8D2D}" type="datetimeFigureOut">
              <a:rPr lang="de-CH" smtClean="0"/>
              <a:t>15.10.2025</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73302452-57DE-4072-96AD-4B512D0E9DCC}" type="slidenum">
              <a:rPr lang="de-CH" smtClean="0"/>
              <a:t>‹Nr.›</a:t>
            </a:fld>
            <a:endParaRPr lang="de-CH"/>
          </a:p>
        </p:txBody>
      </p:sp>
    </p:spTree>
    <p:extLst>
      <p:ext uri="{BB962C8B-B14F-4D97-AF65-F5344CB8AC3E}">
        <p14:creationId xmlns:p14="http://schemas.microsoft.com/office/powerpoint/2010/main" val="213544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056685-A81F-4FCD-83C6-FF6F550F8D2D}" type="datetimeFigureOut">
              <a:rPr lang="de-CH" smtClean="0"/>
              <a:t>15.10.2025</a:t>
            </a:fld>
            <a:endParaRPr lang="de-CH"/>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CH"/>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3302452-57DE-4072-96AD-4B512D0E9DCC}" type="slidenum">
              <a:rPr lang="de-CH" smtClean="0"/>
              <a:t>‹Nr.›</a:t>
            </a:fld>
            <a:endParaRPr lang="de-CH"/>
          </a:p>
        </p:txBody>
      </p:sp>
    </p:spTree>
    <p:extLst>
      <p:ext uri="{BB962C8B-B14F-4D97-AF65-F5344CB8AC3E}">
        <p14:creationId xmlns:p14="http://schemas.microsoft.com/office/powerpoint/2010/main" val="2872495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png"/><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_rels/slide2.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18" Type="http://schemas.openxmlformats.org/officeDocument/2006/relationships/image" Target="../media/image35.jpeg"/><Relationship Id="rId3" Type="http://schemas.openxmlformats.org/officeDocument/2006/relationships/image" Target="../media/image20.jpeg"/><Relationship Id="rId21" Type="http://schemas.openxmlformats.org/officeDocument/2006/relationships/image" Target="../media/image38.jpeg"/><Relationship Id="rId7" Type="http://schemas.openxmlformats.org/officeDocument/2006/relationships/image" Target="../media/image24.jpeg"/><Relationship Id="rId12" Type="http://schemas.openxmlformats.org/officeDocument/2006/relationships/image" Target="../media/image29.jpeg"/><Relationship Id="rId17" Type="http://schemas.openxmlformats.org/officeDocument/2006/relationships/image" Target="../media/image34.jpeg"/><Relationship Id="rId2" Type="http://schemas.openxmlformats.org/officeDocument/2006/relationships/notesSlide" Target="../notesSlides/notesSlide2.xml"/><Relationship Id="rId16" Type="http://schemas.openxmlformats.org/officeDocument/2006/relationships/image" Target="../media/image33.png"/><Relationship Id="rId20"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jpeg"/><Relationship Id="rId24" Type="http://schemas.openxmlformats.org/officeDocument/2006/relationships/image" Target="../media/image41.jpeg"/><Relationship Id="rId5" Type="http://schemas.openxmlformats.org/officeDocument/2006/relationships/image" Target="../media/image22.png"/><Relationship Id="rId15" Type="http://schemas.openxmlformats.org/officeDocument/2006/relationships/image" Target="../media/image32.jpeg"/><Relationship Id="rId23" Type="http://schemas.openxmlformats.org/officeDocument/2006/relationships/image" Target="../media/image40.jpeg"/><Relationship Id="rId10" Type="http://schemas.openxmlformats.org/officeDocument/2006/relationships/image" Target="../media/image27.jpeg"/><Relationship Id="rId19" Type="http://schemas.openxmlformats.org/officeDocument/2006/relationships/image" Target="../media/image36.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 Id="rId22" Type="http://schemas.openxmlformats.org/officeDocument/2006/relationships/image" Target="../media/image39.jpeg"/></Relationships>
</file>

<file path=ppt/slides/_rels/slide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Welt, Erde, Karte, Text enthält.&#10;&#10;KI-generierte Inhalte können fehlerhaft sein.">
            <a:extLst>
              <a:ext uri="{FF2B5EF4-FFF2-40B4-BE49-F238E27FC236}">
                <a16:creationId xmlns:a16="http://schemas.microsoft.com/office/drawing/2014/main" id="{152D33BE-F3EF-841B-086C-D157F0B8C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386" y="2351793"/>
            <a:ext cx="6699802" cy="4315168"/>
          </a:xfrm>
          <a:prstGeom prst="rect">
            <a:avLst/>
          </a:prstGeom>
        </p:spPr>
      </p:pic>
      <p:pic>
        <p:nvPicPr>
          <p:cNvPr id="5" name="Grafik 4" descr="Ein Bild, das Pflanze, Baum, Ahorn enthält.&#10;&#10;Automatisch generierte Beschreibung">
            <a:extLst>
              <a:ext uri="{FF2B5EF4-FFF2-40B4-BE49-F238E27FC236}">
                <a16:creationId xmlns:a16="http://schemas.microsoft.com/office/drawing/2014/main" id="{23132AF6-8BFB-841C-D852-ED599B74D728}"/>
              </a:ext>
            </a:extLst>
          </p:cNvPr>
          <p:cNvPicPr preferRelativeResize="0">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7589189">
            <a:off x="188625" y="4555606"/>
            <a:ext cx="1223991" cy="815994"/>
          </a:xfrm>
          <a:prstGeom prst="rect">
            <a:avLst/>
          </a:prstGeom>
        </p:spPr>
      </p:pic>
      <p:pic>
        <p:nvPicPr>
          <p:cNvPr id="6" name="Grafik 5" descr="Ein Bild, das grün enthält.&#10;&#10;Automatisch generierte Beschreibung">
            <a:extLst>
              <a:ext uri="{FF2B5EF4-FFF2-40B4-BE49-F238E27FC236}">
                <a16:creationId xmlns:a16="http://schemas.microsoft.com/office/drawing/2014/main" id="{97EFA11A-D022-9958-3EF2-64773E25A7E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4084165">
            <a:off x="7028554" y="2441548"/>
            <a:ext cx="815994" cy="543996"/>
          </a:xfrm>
          <a:prstGeom prst="rect">
            <a:avLst/>
          </a:prstGeom>
        </p:spPr>
      </p:pic>
      <p:pic>
        <p:nvPicPr>
          <p:cNvPr id="7" name="Grafik 6" descr="Ein Bild, das Pflanze, Baum enthält.&#10;&#10;Automatisch generierte Beschreibung">
            <a:extLst>
              <a:ext uri="{FF2B5EF4-FFF2-40B4-BE49-F238E27FC236}">
                <a16:creationId xmlns:a16="http://schemas.microsoft.com/office/drawing/2014/main" id="{52C6FAA1-66E3-F619-6C42-F070AD1C1682}"/>
              </a:ext>
            </a:extLst>
          </p:cNvPr>
          <p:cNvPicPr preferRelativeResize="0">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20197852">
            <a:off x="122478" y="3391293"/>
            <a:ext cx="1223991" cy="815994"/>
          </a:xfrm>
          <a:prstGeom prst="rect">
            <a:avLst/>
          </a:prstGeom>
        </p:spPr>
      </p:pic>
      <p:pic>
        <p:nvPicPr>
          <p:cNvPr id="8" name="Picture 4" descr="Blatt Traubeneiche (Quercus petraea)">
            <a:extLst>
              <a:ext uri="{FF2B5EF4-FFF2-40B4-BE49-F238E27FC236}">
                <a16:creationId xmlns:a16="http://schemas.microsoft.com/office/drawing/2014/main" id="{C1BB86ED-E8B7-02A8-A263-43F3324DC629}"/>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7447876" y="5338451"/>
            <a:ext cx="1364360" cy="9095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Blatt Kirschbaum (Prunus avium)">
            <a:extLst>
              <a:ext uri="{FF2B5EF4-FFF2-40B4-BE49-F238E27FC236}">
                <a16:creationId xmlns:a16="http://schemas.microsoft.com/office/drawing/2014/main" id="{39E9F1FF-485D-7B61-6FA5-5F10C8A1E43B}"/>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rot="5400000">
            <a:off x="3747077" y="2205521"/>
            <a:ext cx="834496" cy="5563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Elsbeere Details - Baumbestimmung, Laubhölzer bestimmen (Sorbus torminalis)">
            <a:extLst>
              <a:ext uri="{FF2B5EF4-FFF2-40B4-BE49-F238E27FC236}">
                <a16:creationId xmlns:a16="http://schemas.microsoft.com/office/drawing/2014/main" id="{1E913C6A-00B9-AEEC-FA88-FF731640C2F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758997">
            <a:off x="1148065" y="2119028"/>
            <a:ext cx="1023622" cy="7207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BOTH - Baumlexikon - Zerr-Eiche">
            <a:extLst>
              <a:ext uri="{FF2B5EF4-FFF2-40B4-BE49-F238E27FC236}">
                <a16:creationId xmlns:a16="http://schemas.microsoft.com/office/drawing/2014/main" id="{FDF0B077-76AE-5C40-B23A-5B54C714C03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583417">
            <a:off x="7757441" y="510953"/>
            <a:ext cx="1268683" cy="845789"/>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descr="Ein Bild, das Pflanze, Baum, Handfläche enthält.&#10;&#10;Automatisch generierte Beschreibung">
            <a:extLst>
              <a:ext uri="{FF2B5EF4-FFF2-40B4-BE49-F238E27FC236}">
                <a16:creationId xmlns:a16="http://schemas.microsoft.com/office/drawing/2014/main" id="{EC5061AE-FE75-63F3-9DFB-BC9B9870EDE7}"/>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2476560" y="2124415"/>
            <a:ext cx="927215" cy="618143"/>
          </a:xfrm>
          <a:prstGeom prst="rect">
            <a:avLst/>
          </a:prstGeom>
        </p:spPr>
      </p:pic>
      <p:pic>
        <p:nvPicPr>
          <p:cNvPr id="13" name="Grafik 12" descr="Ein Bild, das Pflanze, Baum, Konifere enthält.&#10;&#10;Automatisch generierte Beschreibung">
            <a:extLst>
              <a:ext uri="{FF2B5EF4-FFF2-40B4-BE49-F238E27FC236}">
                <a16:creationId xmlns:a16="http://schemas.microsoft.com/office/drawing/2014/main" id="{5C5E77D3-1F02-EFC1-A746-F36823D9F951}"/>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rot="3048501">
            <a:off x="1121269" y="3002805"/>
            <a:ext cx="940020" cy="626680"/>
          </a:xfrm>
          <a:prstGeom prst="rect">
            <a:avLst/>
          </a:prstGeom>
        </p:spPr>
      </p:pic>
      <p:pic>
        <p:nvPicPr>
          <p:cNvPr id="14" name="Grafik 13" descr="Ein Bild, das Pflanze, Baum, Handfläche enthält.&#10;&#10;Automatisch generierte Beschreibung">
            <a:extLst>
              <a:ext uri="{FF2B5EF4-FFF2-40B4-BE49-F238E27FC236}">
                <a16:creationId xmlns:a16="http://schemas.microsoft.com/office/drawing/2014/main" id="{3A34DFE1-3223-69BF-F405-E9B2BF4F107A}"/>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57991" y="5793237"/>
            <a:ext cx="1014162" cy="676108"/>
          </a:xfrm>
          <a:prstGeom prst="rect">
            <a:avLst/>
          </a:prstGeom>
        </p:spPr>
      </p:pic>
      <p:pic>
        <p:nvPicPr>
          <p:cNvPr id="15" name="Grafik 14" descr="Ein Bild, das Pflanze, Baum enthält.&#10;&#10;Automatisch generierte Beschreibung">
            <a:extLst>
              <a:ext uri="{FF2B5EF4-FFF2-40B4-BE49-F238E27FC236}">
                <a16:creationId xmlns:a16="http://schemas.microsoft.com/office/drawing/2014/main" id="{3024A947-6EFF-751E-25FB-AF302D598E5C}"/>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rot="17379064">
            <a:off x="6546517" y="3110749"/>
            <a:ext cx="1138619" cy="759079"/>
          </a:xfrm>
          <a:prstGeom prst="rect">
            <a:avLst/>
          </a:prstGeom>
        </p:spPr>
      </p:pic>
      <p:pic>
        <p:nvPicPr>
          <p:cNvPr id="16" name="Grafik 15">
            <a:extLst>
              <a:ext uri="{FF2B5EF4-FFF2-40B4-BE49-F238E27FC236}">
                <a16:creationId xmlns:a16="http://schemas.microsoft.com/office/drawing/2014/main" id="{C4BE755D-3EAB-5F83-E753-3E6097EA8517}"/>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flipH="1">
            <a:off x="6344980" y="1347201"/>
            <a:ext cx="790413" cy="826340"/>
          </a:xfrm>
          <a:prstGeom prst="rect">
            <a:avLst/>
          </a:prstGeom>
        </p:spPr>
      </p:pic>
      <p:pic>
        <p:nvPicPr>
          <p:cNvPr id="17" name="Grafik 16" descr="Ein Bild, das Pflanze, Baum, Konifere enthält.&#10;&#10;Automatisch generierte Beschreibung">
            <a:extLst>
              <a:ext uri="{FF2B5EF4-FFF2-40B4-BE49-F238E27FC236}">
                <a16:creationId xmlns:a16="http://schemas.microsoft.com/office/drawing/2014/main" id="{D9A6DD03-DC51-38AF-F2D1-C2273A95C5EE}"/>
              </a:ext>
            </a:extLst>
          </p:cNvPr>
          <p:cNvPicPr preferRelativeResize="0">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rot="17502725">
            <a:off x="7560381" y="1548959"/>
            <a:ext cx="1223991" cy="815994"/>
          </a:xfrm>
          <a:prstGeom prst="rect">
            <a:avLst/>
          </a:prstGeom>
        </p:spPr>
      </p:pic>
      <p:pic>
        <p:nvPicPr>
          <p:cNvPr id="18" name="Grafik 17" descr="Ein Bild, das Pflanze, Baum, Eiche, Ahorn enthält.&#10;&#10;Automatisch generierte Beschreibung">
            <a:extLst>
              <a:ext uri="{FF2B5EF4-FFF2-40B4-BE49-F238E27FC236}">
                <a16:creationId xmlns:a16="http://schemas.microsoft.com/office/drawing/2014/main" id="{D55004B7-C582-174A-1807-D74F96D6A8D2}"/>
              </a:ext>
            </a:extLst>
          </p:cNvPr>
          <p:cNvPicPr preferRelativeResize="0">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rot="4089998">
            <a:off x="50548" y="2470229"/>
            <a:ext cx="961171" cy="640781"/>
          </a:xfrm>
          <a:prstGeom prst="rect">
            <a:avLst/>
          </a:prstGeom>
        </p:spPr>
      </p:pic>
      <p:sp>
        <p:nvSpPr>
          <p:cNvPr id="20" name="Textfeld 19">
            <a:extLst>
              <a:ext uri="{FF2B5EF4-FFF2-40B4-BE49-F238E27FC236}">
                <a16:creationId xmlns:a16="http://schemas.microsoft.com/office/drawing/2014/main" id="{3FB020BE-A066-2DEE-B01B-C5FB2011B51B}"/>
              </a:ext>
            </a:extLst>
          </p:cNvPr>
          <p:cNvSpPr txBox="1"/>
          <p:nvPr/>
        </p:nvSpPr>
        <p:spPr>
          <a:xfrm>
            <a:off x="2047818" y="2727307"/>
            <a:ext cx="1402307" cy="329193"/>
          </a:xfrm>
          <a:prstGeom prst="rect">
            <a:avLst/>
          </a:prstGeom>
          <a:noFill/>
        </p:spPr>
        <p:txBody>
          <a:bodyPr wrap="none" rtlCol="0">
            <a:spAutoFit/>
          </a:bodyPr>
          <a:lstStyle/>
          <a:p>
            <a:r>
              <a:rPr lang="de-CH" sz="1539" b="1" dirty="0">
                <a:solidFill>
                  <a:srgbClr val="006666"/>
                </a:solidFill>
                <a:latin typeface="Calibri" panose="020F0502020204030204" pitchFamily="34" charset="0"/>
                <a:ea typeface="Calibri" panose="020F0502020204030204" pitchFamily="34" charset="0"/>
                <a:cs typeface="Calibri" panose="020F0502020204030204" pitchFamily="34" charset="0"/>
              </a:rPr>
              <a:t>18 </a:t>
            </a:r>
            <a:r>
              <a:rPr lang="de-CH" sz="1539" b="1" dirty="0" err="1">
                <a:solidFill>
                  <a:srgbClr val="006666"/>
                </a:solidFill>
                <a:latin typeface="Calibri" panose="020F0502020204030204" pitchFamily="34" charset="0"/>
                <a:ea typeface="Calibri" panose="020F0502020204030204" pitchFamily="34" charset="0"/>
                <a:cs typeface="Calibri" panose="020F0502020204030204" pitchFamily="34" charset="0"/>
              </a:rPr>
              <a:t>tree</a:t>
            </a:r>
            <a:r>
              <a:rPr lang="de-CH" sz="1539" b="1" dirty="0">
                <a:solidFill>
                  <a:srgbClr val="006666"/>
                </a:solidFill>
                <a:latin typeface="Calibri" panose="020F0502020204030204" pitchFamily="34" charset="0"/>
                <a:ea typeface="Calibri" panose="020F0502020204030204" pitchFamily="34" charset="0"/>
                <a:cs typeface="Calibri" panose="020F0502020204030204" pitchFamily="34" charset="0"/>
              </a:rPr>
              <a:t> </a:t>
            </a:r>
            <a:r>
              <a:rPr lang="de-CH" sz="1539" b="1" dirty="0" err="1">
                <a:solidFill>
                  <a:srgbClr val="006666"/>
                </a:solidFill>
                <a:latin typeface="Calibri" panose="020F0502020204030204" pitchFamily="34" charset="0"/>
                <a:ea typeface="Calibri" panose="020F0502020204030204" pitchFamily="34" charset="0"/>
                <a:cs typeface="Calibri" panose="020F0502020204030204" pitchFamily="34" charset="0"/>
              </a:rPr>
              <a:t>species</a:t>
            </a:r>
            <a:endParaRPr lang="de-CH" sz="1539" b="1" dirty="0">
              <a:solidFill>
                <a:srgbClr val="006666"/>
              </a:solidFill>
              <a:latin typeface="Calibri" panose="020F0502020204030204" pitchFamily="34" charset="0"/>
              <a:ea typeface="Calibri" panose="020F0502020204030204" pitchFamily="34" charset="0"/>
              <a:cs typeface="Calibri" panose="020F0502020204030204" pitchFamily="34" charset="0"/>
            </a:endParaRPr>
          </a:p>
        </p:txBody>
      </p:sp>
      <p:sp>
        <p:nvSpPr>
          <p:cNvPr id="23" name="Textfeld 22">
            <a:extLst>
              <a:ext uri="{FF2B5EF4-FFF2-40B4-BE49-F238E27FC236}">
                <a16:creationId xmlns:a16="http://schemas.microsoft.com/office/drawing/2014/main" id="{4332F463-8521-4283-1342-F714E2ABC5CD}"/>
              </a:ext>
            </a:extLst>
          </p:cNvPr>
          <p:cNvSpPr txBox="1"/>
          <p:nvPr/>
        </p:nvSpPr>
        <p:spPr>
          <a:xfrm>
            <a:off x="960743" y="6182498"/>
            <a:ext cx="1838580" cy="329193"/>
          </a:xfrm>
          <a:prstGeom prst="rect">
            <a:avLst/>
          </a:prstGeom>
          <a:noFill/>
        </p:spPr>
        <p:txBody>
          <a:bodyPr wrap="none" rtlCol="0">
            <a:spAutoFit/>
          </a:bodyPr>
          <a:lstStyle/>
          <a:p>
            <a:pPr algn="l"/>
            <a:r>
              <a:rPr lang="de-CH" sz="1539" b="1" dirty="0">
                <a:solidFill>
                  <a:srgbClr val="006666"/>
                </a:solidFill>
                <a:latin typeface="Calibri" panose="020F0502020204030204" pitchFamily="34" charset="0"/>
                <a:ea typeface="Calibri" panose="020F0502020204030204" pitchFamily="34" charset="0"/>
                <a:cs typeface="Calibri" panose="020F0502020204030204" pitchFamily="34" charset="0"/>
              </a:rPr>
              <a:t>56 </a:t>
            </a:r>
            <a:r>
              <a:rPr lang="de-CH" sz="1539" b="1" dirty="0" err="1">
                <a:solidFill>
                  <a:srgbClr val="006666"/>
                </a:solidFill>
                <a:latin typeface="Calibri" panose="020F0502020204030204" pitchFamily="34" charset="0"/>
                <a:ea typeface="Calibri" panose="020F0502020204030204" pitchFamily="34" charset="0"/>
                <a:cs typeface="Calibri" panose="020F0502020204030204" pitchFamily="34" charset="0"/>
              </a:rPr>
              <a:t>common</a:t>
            </a:r>
            <a:r>
              <a:rPr lang="de-CH" sz="1539" b="1" dirty="0">
                <a:solidFill>
                  <a:srgbClr val="006666"/>
                </a:solidFill>
                <a:latin typeface="Calibri" panose="020F0502020204030204" pitchFamily="34" charset="0"/>
                <a:ea typeface="Calibri" panose="020F0502020204030204" pitchFamily="34" charset="0"/>
                <a:cs typeface="Calibri" panose="020F0502020204030204" pitchFamily="34" charset="0"/>
              </a:rPr>
              <a:t> </a:t>
            </a:r>
            <a:r>
              <a:rPr lang="de-CH" sz="1539" b="1" dirty="0" err="1">
                <a:solidFill>
                  <a:srgbClr val="006666"/>
                </a:solidFill>
                <a:latin typeface="Calibri" panose="020F0502020204030204" pitchFamily="34" charset="0"/>
                <a:ea typeface="Calibri" panose="020F0502020204030204" pitchFamily="34" charset="0"/>
                <a:cs typeface="Calibri" panose="020F0502020204030204" pitchFamily="34" charset="0"/>
              </a:rPr>
              <a:t>gardens</a:t>
            </a:r>
            <a:endParaRPr lang="de-CH" sz="1539" b="1" dirty="0">
              <a:solidFill>
                <a:srgbClr val="006666"/>
              </a:solidFill>
              <a:latin typeface="Calibri" panose="020F0502020204030204" pitchFamily="34" charset="0"/>
              <a:ea typeface="Calibri" panose="020F0502020204030204" pitchFamily="34" charset="0"/>
              <a:cs typeface="Calibri" panose="020F0502020204030204" pitchFamily="34" charset="0"/>
            </a:endParaRPr>
          </a:p>
        </p:txBody>
      </p:sp>
      <p:sp>
        <p:nvSpPr>
          <p:cNvPr id="33" name="Titel 1">
            <a:extLst>
              <a:ext uri="{FF2B5EF4-FFF2-40B4-BE49-F238E27FC236}">
                <a16:creationId xmlns:a16="http://schemas.microsoft.com/office/drawing/2014/main" id="{D5C84277-A261-B580-8D24-31DE87868B7D}"/>
              </a:ext>
            </a:extLst>
          </p:cNvPr>
          <p:cNvSpPr txBox="1">
            <a:spLocks/>
          </p:cNvSpPr>
          <p:nvPr/>
        </p:nvSpPr>
        <p:spPr>
          <a:xfrm>
            <a:off x="535456" y="417692"/>
            <a:ext cx="7886700" cy="563824"/>
          </a:xfrm>
          <a:prstGeom prst="rect">
            <a:avLst/>
          </a:prstGeom>
        </p:spPr>
        <p:txBody>
          <a:bodyPr vert="horz" lIns="0" tIns="0" rIns="0" bIns="0" rtlCol="0" anchor="t" anchorCtr="0">
            <a:noAutofit/>
          </a:bodyPr>
          <a:lstStyle>
            <a:lvl1pPr algn="l" defTabSz="2015886" rtl="0" eaLnBrk="1" latinLnBrk="0" hangingPunct="1">
              <a:lnSpc>
                <a:spcPct val="90000"/>
              </a:lnSpc>
              <a:spcBef>
                <a:spcPct val="0"/>
              </a:spcBef>
              <a:buNone/>
              <a:defRPr sz="5612" kern="1200">
                <a:solidFill>
                  <a:schemeClr val="tx1"/>
                </a:solidFill>
                <a:latin typeface="+mj-lt"/>
                <a:ea typeface="+mj-ea"/>
                <a:cs typeface="+mj-cs"/>
              </a:defRPr>
            </a:lvl1pPr>
          </a:lstStyle>
          <a:p>
            <a:pPr defTabSz="514328">
              <a:lnSpc>
                <a:spcPct val="100000"/>
              </a:lnSpc>
            </a:pPr>
            <a:r>
              <a:rPr lang="en-US" sz="2309" b="1" dirty="0">
                <a:solidFill>
                  <a:srgbClr val="006666"/>
                </a:solidFill>
                <a:latin typeface="Calibri" panose="020F0502020204030204" pitchFamily="34" charset="0"/>
                <a:ea typeface="Calibri" panose="020F0502020204030204" pitchFamily="34" charset="0"/>
                <a:cs typeface="Calibri" panose="020F0502020204030204" pitchFamily="34" charset="0"/>
              </a:rPr>
              <a:t>Swiss common garden network of future tree species</a:t>
            </a:r>
            <a:br>
              <a:rPr lang="en-US" sz="1539" b="1" dirty="0">
                <a:latin typeface="Calibri" panose="020F0502020204030204" pitchFamily="34" charset="0"/>
                <a:ea typeface="Calibri" panose="020F0502020204030204" pitchFamily="34" charset="0"/>
                <a:cs typeface="Calibri" panose="020F0502020204030204" pitchFamily="34" charset="0"/>
              </a:rPr>
            </a:br>
            <a:r>
              <a:rPr lang="en-US" sz="1539" b="1" dirty="0">
                <a:solidFill>
                  <a:srgbClr val="006666"/>
                </a:solidFill>
                <a:latin typeface="Calibri" panose="020F0502020204030204" pitchFamily="34" charset="0"/>
                <a:ea typeface="Calibri" panose="020F0502020204030204" pitchFamily="34" charset="0"/>
                <a:cs typeface="Calibri" panose="020F0502020204030204" pitchFamily="34" charset="0"/>
              </a:rPr>
              <a:t>Network for practice and research</a:t>
            </a:r>
            <a:br>
              <a:rPr lang="en-US" sz="1539" b="1" dirty="0">
                <a:solidFill>
                  <a:srgbClr val="006666"/>
                </a:solidFill>
                <a:latin typeface="Calibri" panose="020F0502020204030204" pitchFamily="34" charset="0"/>
                <a:ea typeface="Calibri" panose="020F0502020204030204" pitchFamily="34" charset="0"/>
                <a:cs typeface="Calibri" panose="020F0502020204030204" pitchFamily="34" charset="0"/>
              </a:rPr>
            </a:br>
            <a:r>
              <a:rPr lang="en-US" sz="1539" dirty="0">
                <a:solidFill>
                  <a:srgbClr val="006666"/>
                </a:solidFill>
                <a:latin typeface="Calibri" panose="020F0502020204030204" pitchFamily="34" charset="0"/>
                <a:ea typeface="Calibri" panose="020F0502020204030204" pitchFamily="34" charset="0"/>
                <a:cs typeface="Calibri" panose="020F0502020204030204" pitchFamily="34" charset="0"/>
              </a:rPr>
              <a:t>Jointly implemented by the FOEN, the cantons, forest owners, forest managers and WSL</a:t>
            </a:r>
            <a:endParaRPr lang="de-CH" sz="1539" b="1" dirty="0">
              <a:solidFill>
                <a:srgbClr val="006666"/>
              </a:solidFill>
              <a:latin typeface="Calibri" panose="020F0502020204030204" pitchFamily="34" charset="0"/>
              <a:ea typeface="Calibri" panose="020F0502020204030204" pitchFamily="34" charset="0"/>
              <a:cs typeface="Calibri" panose="020F0502020204030204" pitchFamily="34" charset="0"/>
            </a:endParaRPr>
          </a:p>
        </p:txBody>
      </p:sp>
      <p:sp>
        <p:nvSpPr>
          <p:cNvPr id="34" name="Textfeld 33">
            <a:extLst>
              <a:ext uri="{FF2B5EF4-FFF2-40B4-BE49-F238E27FC236}">
                <a16:creationId xmlns:a16="http://schemas.microsoft.com/office/drawing/2014/main" id="{614EE720-D74A-B06C-8FD3-EF8BED5E1DC9}"/>
              </a:ext>
            </a:extLst>
          </p:cNvPr>
          <p:cNvSpPr txBox="1"/>
          <p:nvPr/>
        </p:nvSpPr>
        <p:spPr>
          <a:xfrm>
            <a:off x="531134" y="1503988"/>
            <a:ext cx="5316769" cy="566052"/>
          </a:xfrm>
          <a:prstGeom prst="rect">
            <a:avLst/>
          </a:prstGeom>
          <a:noFill/>
        </p:spPr>
        <p:txBody>
          <a:bodyPr wrap="square" rtlCol="0">
            <a:spAutoFit/>
          </a:bodyPr>
          <a:lstStyle/>
          <a:p>
            <a:r>
              <a:rPr lang="en-US" sz="1539" b="1" dirty="0">
                <a:solidFill>
                  <a:srgbClr val="006666"/>
                </a:solidFill>
                <a:latin typeface="Calibri" panose="020F0502020204030204" pitchFamily="34" charset="0"/>
                <a:ea typeface="Calibri" panose="020F0502020204030204" pitchFamily="34" charset="0"/>
                <a:cs typeface="Calibri" panose="020F0502020204030204" pitchFamily="34" charset="0"/>
              </a:rPr>
              <a:t>Long-term goal: </a:t>
            </a:r>
            <a:r>
              <a:rPr lang="en-US" sz="1539" dirty="0">
                <a:solidFill>
                  <a:srgbClr val="006666"/>
                </a:solidFill>
                <a:latin typeface="Calibri" panose="020F0502020204030204" pitchFamily="34" charset="0"/>
                <a:ea typeface="Calibri" panose="020F0502020204030204" pitchFamily="34" charset="0"/>
                <a:cs typeface="Calibri" panose="020F0502020204030204" pitchFamily="34" charset="0"/>
              </a:rPr>
              <a:t>Recommendation of tree species for Swiss forest sites that thrive best with increasing climate change</a:t>
            </a:r>
            <a:r>
              <a:rPr lang="de-CH" sz="1539" dirty="0">
                <a:solidFill>
                  <a:srgbClr val="006666"/>
                </a:solidFill>
                <a:latin typeface="Calibri" panose="020F0502020204030204" pitchFamily="34" charset="0"/>
                <a:ea typeface="Calibri" panose="020F0502020204030204" pitchFamily="34" charset="0"/>
                <a:cs typeface="Calibri" panose="020F0502020204030204" pitchFamily="34" charset="0"/>
              </a:rPr>
              <a:t>.</a:t>
            </a:r>
          </a:p>
        </p:txBody>
      </p:sp>
      <p:pic>
        <p:nvPicPr>
          <p:cNvPr id="35" name="Picture 14" descr="Baumhasel">
            <a:extLst>
              <a:ext uri="{FF2B5EF4-FFF2-40B4-BE49-F238E27FC236}">
                <a16:creationId xmlns:a16="http://schemas.microsoft.com/office/drawing/2014/main" id="{6334F09E-A982-1BA3-5CC6-5CA7F1B89CF5}"/>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a:stretch/>
        </p:blipFill>
        <p:spPr bwMode="auto">
          <a:xfrm rot="2490822">
            <a:off x="8093118" y="4119893"/>
            <a:ext cx="565959" cy="56842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Blatt Bergahorn (Acer pseudoplatanus)">
            <a:extLst>
              <a:ext uri="{FF2B5EF4-FFF2-40B4-BE49-F238E27FC236}">
                <a16:creationId xmlns:a16="http://schemas.microsoft.com/office/drawing/2014/main" id="{BB8EEEBF-178D-B873-1971-43383C7D01FF}"/>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rot="5857323">
            <a:off x="993116" y="3852883"/>
            <a:ext cx="1079727" cy="71981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Schneeballblättriger Ahorn Details - Baumbestimmung, Laubhölzer bestimmen (Acer  opalus)">
            <a:extLst>
              <a:ext uri="{FF2B5EF4-FFF2-40B4-BE49-F238E27FC236}">
                <a16:creationId xmlns:a16="http://schemas.microsoft.com/office/drawing/2014/main" id="{EF5EFA96-31B1-FD91-6E8B-E4EDB5A92131}"/>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5400000">
            <a:off x="8284819" y="2439996"/>
            <a:ext cx="978228" cy="73935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a:extLst>
              <a:ext uri="{FF2B5EF4-FFF2-40B4-BE49-F238E27FC236}">
                <a16:creationId xmlns:a16="http://schemas.microsoft.com/office/drawing/2014/main" id="{B9BC8945-49F5-F7C9-C071-4D211526843F}"/>
              </a:ext>
            </a:extLst>
          </p:cNvP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a:stretch/>
        </p:blipFill>
        <p:spPr bwMode="auto">
          <a:xfrm rot="14124310">
            <a:off x="7842149" y="2898615"/>
            <a:ext cx="611334" cy="108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89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E3A4EE3-6B85-D917-2818-0700784F7FA5}"/>
              </a:ext>
            </a:extLst>
          </p:cNvPr>
          <p:cNvSpPr>
            <a:spLocks noGrp="1"/>
          </p:cNvSpPr>
          <p:nvPr>
            <p:ph type="title"/>
          </p:nvPr>
        </p:nvSpPr>
        <p:spPr>
          <a:xfrm>
            <a:off x="548245" y="443578"/>
            <a:ext cx="7886700" cy="600542"/>
          </a:xfrm>
        </p:spPr>
        <p:txBody>
          <a:bodyPr vert="horz" lIns="0" tIns="0" rIns="0" bIns="0" rtlCol="0" anchor="t" anchorCtr="0">
            <a:noAutofit/>
          </a:bodyPr>
          <a:lstStyle/>
          <a:p>
            <a:pPr defTabSz="514328">
              <a:lnSpc>
                <a:spcPct val="100000"/>
              </a:lnSpc>
            </a:pPr>
            <a:r>
              <a:rPr lang="en-US" sz="2309" b="1" dirty="0">
                <a:solidFill>
                  <a:srgbClr val="006666"/>
                </a:solidFill>
                <a:latin typeface="Calibri" panose="020F0502020204030204" pitchFamily="34" charset="0"/>
                <a:ea typeface="Calibri" panose="020F0502020204030204" pitchFamily="34" charset="0"/>
                <a:cs typeface="Calibri" panose="020F0502020204030204" pitchFamily="34" charset="0"/>
              </a:rPr>
              <a:t>Swiss common garden network of future tree species</a:t>
            </a:r>
            <a:br>
              <a:rPr lang="de-CH" sz="2309" b="1" dirty="0">
                <a:solidFill>
                  <a:srgbClr val="006666"/>
                </a:solidFill>
                <a:latin typeface="Calibri" panose="020F0502020204030204" pitchFamily="34" charset="0"/>
                <a:ea typeface="Calibri" panose="020F0502020204030204" pitchFamily="34" charset="0"/>
                <a:cs typeface="Calibri" panose="020F0502020204030204" pitchFamily="34" charset="0"/>
              </a:rPr>
            </a:br>
            <a:br>
              <a:rPr lang="de-CH" sz="2309" b="1" dirty="0">
                <a:solidFill>
                  <a:srgbClr val="006666"/>
                </a:solidFill>
                <a:latin typeface="Calibri" panose="020F0502020204030204" pitchFamily="34" charset="0"/>
                <a:ea typeface="Calibri" panose="020F0502020204030204" pitchFamily="34" charset="0"/>
                <a:cs typeface="Calibri" panose="020F0502020204030204" pitchFamily="34" charset="0"/>
              </a:rPr>
            </a:br>
            <a:r>
              <a:rPr lang="de-CH" sz="2309" b="1" dirty="0">
                <a:solidFill>
                  <a:srgbClr val="006666"/>
                </a:solidFill>
                <a:latin typeface="Calibri" panose="020F0502020204030204" pitchFamily="34" charset="0"/>
                <a:ea typeface="Calibri" panose="020F0502020204030204" pitchFamily="34" charset="0"/>
                <a:cs typeface="Calibri" panose="020F0502020204030204" pitchFamily="34" charset="0"/>
              </a:rPr>
              <a:t> </a:t>
            </a:r>
            <a:br>
              <a:rPr lang="de-CH" sz="2309" b="1" dirty="0">
                <a:solidFill>
                  <a:srgbClr val="006666"/>
                </a:solidFill>
                <a:latin typeface="Calibri" panose="020F0502020204030204" pitchFamily="34" charset="0"/>
                <a:ea typeface="Calibri" panose="020F0502020204030204" pitchFamily="34" charset="0"/>
                <a:cs typeface="Calibri" panose="020F0502020204030204" pitchFamily="34" charset="0"/>
              </a:rPr>
            </a:br>
            <a:br>
              <a:rPr lang="de-CH" sz="2309" dirty="0">
                <a:solidFill>
                  <a:srgbClr val="006666"/>
                </a:solidFill>
                <a:latin typeface="Calibri" panose="020F0502020204030204" pitchFamily="34" charset="0"/>
                <a:ea typeface="Calibri" panose="020F0502020204030204" pitchFamily="34" charset="0"/>
                <a:cs typeface="Calibri" panose="020F0502020204030204" pitchFamily="34" charset="0"/>
              </a:rPr>
            </a:br>
            <a:endParaRPr lang="de-CH" sz="2309" dirty="0">
              <a:solidFill>
                <a:srgbClr val="006666"/>
              </a:solidFill>
              <a:latin typeface="Calibri" panose="020F0502020204030204" pitchFamily="34" charset="0"/>
              <a:ea typeface="Calibri" panose="020F0502020204030204" pitchFamily="34" charset="0"/>
              <a:cs typeface="Calibri" panose="020F0502020204030204" pitchFamily="34" charset="0"/>
            </a:endParaRPr>
          </a:p>
        </p:txBody>
      </p:sp>
      <p:pic>
        <p:nvPicPr>
          <p:cNvPr id="45" name="Grafik 44" descr="Ein Bild, das Baum, draußen, Pflanze, Gras enthält.&#10;&#10;Automatisch generierte Beschreibung">
            <a:extLst>
              <a:ext uri="{FF2B5EF4-FFF2-40B4-BE49-F238E27FC236}">
                <a16:creationId xmlns:a16="http://schemas.microsoft.com/office/drawing/2014/main" id="{5763C8AA-EFAC-50EB-AC49-DD0173A4C4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9117" y="1150435"/>
            <a:ext cx="2021048" cy="1347366"/>
          </a:xfrm>
          <a:prstGeom prst="rect">
            <a:avLst/>
          </a:prstGeom>
        </p:spPr>
      </p:pic>
      <p:pic>
        <p:nvPicPr>
          <p:cNvPr id="38" name="Grafik 37" descr="Ein Bild, das draußen, Pflanze, Wolke, Himmel enthält.&#10;&#10;Automatisch generierte Beschreibung">
            <a:extLst>
              <a:ext uri="{FF2B5EF4-FFF2-40B4-BE49-F238E27FC236}">
                <a16:creationId xmlns:a16="http://schemas.microsoft.com/office/drawing/2014/main" id="{49BEB256-FF84-22BE-232A-66AC63465E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947" y="1150321"/>
            <a:ext cx="1798722" cy="1347680"/>
          </a:xfrm>
          <a:prstGeom prst="rect">
            <a:avLst/>
          </a:prstGeom>
        </p:spPr>
      </p:pic>
      <p:sp>
        <p:nvSpPr>
          <p:cNvPr id="43" name="Textfeld 42">
            <a:extLst>
              <a:ext uri="{FF2B5EF4-FFF2-40B4-BE49-F238E27FC236}">
                <a16:creationId xmlns:a16="http://schemas.microsoft.com/office/drawing/2014/main" id="{D07C7776-0955-98AB-F0C3-20A628FE87CA}"/>
              </a:ext>
            </a:extLst>
          </p:cNvPr>
          <p:cNvSpPr txBox="1"/>
          <p:nvPr/>
        </p:nvSpPr>
        <p:spPr>
          <a:xfrm>
            <a:off x="428948" y="2316357"/>
            <a:ext cx="1815197" cy="223907"/>
          </a:xfrm>
          <a:prstGeom prst="rect">
            <a:avLst/>
          </a:prstGeom>
          <a:solidFill>
            <a:schemeClr val="tx1">
              <a:alpha val="30000"/>
            </a:schemeClr>
          </a:solidFill>
        </p:spPr>
        <p:txBody>
          <a:bodyPr wrap="square" rtlCol="0">
            <a:spAutoFit/>
          </a:bodyPr>
          <a:lstStyle/>
          <a:p>
            <a:r>
              <a:rPr lang="de-CH" sz="855" dirty="0" err="1">
                <a:solidFill>
                  <a:schemeClr val="bg1"/>
                </a:solidFill>
                <a:latin typeface="Calibri" panose="020F0502020204030204" pitchFamily="34" charset="0"/>
                <a:ea typeface="Calibri" panose="020F0502020204030204" pitchFamily="34" charset="0"/>
                <a:cs typeface="Calibri" panose="020F0502020204030204" pitchFamily="34" charset="0"/>
              </a:rPr>
              <a:t>Riddes</a:t>
            </a:r>
            <a:r>
              <a:rPr lang="de-CH" sz="855"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de-CH" sz="855" dirty="0" err="1">
                <a:solidFill>
                  <a:schemeClr val="bg1"/>
                </a:solidFill>
                <a:latin typeface="Calibri" panose="020F0502020204030204" pitchFamily="34" charset="0"/>
                <a:ea typeface="Calibri" panose="020F0502020204030204" pitchFamily="34" charset="0"/>
                <a:cs typeface="Calibri" panose="020F0502020204030204" pitchFamily="34" charset="0"/>
              </a:rPr>
              <a:t>Photo</a:t>
            </a:r>
            <a:r>
              <a:rPr lang="de-CH" sz="855"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de-CH" sz="855" dirty="0" err="1">
                <a:solidFill>
                  <a:schemeClr val="bg1"/>
                </a:solidFill>
                <a:latin typeface="Calibri" panose="020F0502020204030204" pitchFamily="34" charset="0"/>
                <a:ea typeface="Calibri" panose="020F0502020204030204" pitchFamily="34" charset="0"/>
                <a:cs typeface="Calibri" panose="020F0502020204030204" pitchFamily="34" charset="0"/>
              </a:rPr>
              <a:t>Charvoz</a:t>
            </a:r>
            <a:r>
              <a:rPr lang="de-CH" sz="855" dirty="0">
                <a:solidFill>
                  <a:schemeClr val="bg1"/>
                </a:solidFill>
                <a:latin typeface="Calibri" panose="020F0502020204030204" pitchFamily="34" charset="0"/>
                <a:ea typeface="Calibri" panose="020F0502020204030204" pitchFamily="34" charset="0"/>
                <a:cs typeface="Calibri" panose="020F0502020204030204" pitchFamily="34" charset="0"/>
              </a:rPr>
              <a:t> Mathieu</a:t>
            </a:r>
          </a:p>
        </p:txBody>
      </p:sp>
      <p:sp>
        <p:nvSpPr>
          <p:cNvPr id="46" name="Textfeld 45">
            <a:extLst>
              <a:ext uri="{FF2B5EF4-FFF2-40B4-BE49-F238E27FC236}">
                <a16:creationId xmlns:a16="http://schemas.microsoft.com/office/drawing/2014/main" id="{6B7F093A-257A-5B11-6B2B-53D11B5296DD}"/>
              </a:ext>
            </a:extLst>
          </p:cNvPr>
          <p:cNvSpPr txBox="1"/>
          <p:nvPr/>
        </p:nvSpPr>
        <p:spPr>
          <a:xfrm>
            <a:off x="2214970" y="2322039"/>
            <a:ext cx="1815197" cy="223907"/>
          </a:xfrm>
          <a:prstGeom prst="rect">
            <a:avLst/>
          </a:prstGeom>
          <a:solidFill>
            <a:schemeClr val="tx1">
              <a:alpha val="30000"/>
            </a:schemeClr>
          </a:solidFill>
        </p:spPr>
        <p:txBody>
          <a:bodyPr wrap="square" rtlCol="0">
            <a:spAutoFit/>
          </a:bodyPr>
          <a:lstStyle/>
          <a:p>
            <a:r>
              <a:rPr lang="de-CH" sz="855" dirty="0">
                <a:solidFill>
                  <a:schemeClr val="bg1"/>
                </a:solidFill>
                <a:latin typeface="Calibri" panose="020F0502020204030204" pitchFamily="34" charset="0"/>
                <a:ea typeface="Calibri" panose="020F0502020204030204" pitchFamily="34" charset="0"/>
                <a:cs typeface="Calibri" panose="020F0502020204030204" pitchFamily="34" charset="0"/>
              </a:rPr>
              <a:t>Pfeffingen, </a:t>
            </a:r>
            <a:r>
              <a:rPr lang="de-CH" sz="855" dirty="0" err="1">
                <a:solidFill>
                  <a:schemeClr val="bg1"/>
                </a:solidFill>
                <a:latin typeface="Calibri" panose="020F0502020204030204" pitchFamily="34" charset="0"/>
                <a:ea typeface="Calibri" panose="020F0502020204030204" pitchFamily="34" charset="0"/>
                <a:cs typeface="Calibri" panose="020F0502020204030204" pitchFamily="34" charset="0"/>
              </a:rPr>
              <a:t>Photo</a:t>
            </a:r>
            <a:r>
              <a:rPr lang="de-CH" sz="855" dirty="0">
                <a:solidFill>
                  <a:schemeClr val="bg1"/>
                </a:solidFill>
                <a:latin typeface="Calibri" panose="020F0502020204030204" pitchFamily="34" charset="0"/>
                <a:ea typeface="Calibri" panose="020F0502020204030204" pitchFamily="34" charset="0"/>
                <a:cs typeface="Calibri" panose="020F0502020204030204" pitchFamily="34" charset="0"/>
              </a:rPr>
              <a:t>: Jonas </a:t>
            </a:r>
            <a:r>
              <a:rPr lang="de-CH" sz="855" dirty="0" err="1">
                <a:solidFill>
                  <a:schemeClr val="bg1"/>
                </a:solidFill>
                <a:latin typeface="Calibri" panose="020F0502020204030204" pitchFamily="34" charset="0"/>
                <a:ea typeface="Calibri" panose="020F0502020204030204" pitchFamily="34" charset="0"/>
                <a:cs typeface="Calibri" panose="020F0502020204030204" pitchFamily="34" charset="0"/>
              </a:rPr>
              <a:t>Vögtli</a:t>
            </a:r>
            <a:endParaRPr lang="de-CH" sz="855"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53" name="Textfeld 52">
            <a:extLst>
              <a:ext uri="{FF2B5EF4-FFF2-40B4-BE49-F238E27FC236}">
                <a16:creationId xmlns:a16="http://schemas.microsoft.com/office/drawing/2014/main" id="{F7E77114-08F7-1D03-3645-188166884A2B}"/>
              </a:ext>
            </a:extLst>
          </p:cNvPr>
          <p:cNvSpPr txBox="1"/>
          <p:nvPr/>
        </p:nvSpPr>
        <p:spPr>
          <a:xfrm>
            <a:off x="4086688" y="1128449"/>
            <a:ext cx="4856367" cy="566052"/>
          </a:xfrm>
          <a:prstGeom prst="rect">
            <a:avLst/>
          </a:prstGeom>
          <a:noFill/>
        </p:spPr>
        <p:txBody>
          <a:bodyPr wrap="square" rtlCol="0">
            <a:spAutoFit/>
          </a:bodyPr>
          <a:lstStyle>
            <a:defPPr>
              <a:defRPr lang="de-DE"/>
            </a:defPPr>
            <a:lvl1pPr>
              <a:defRPr b="1">
                <a:solidFill>
                  <a:srgbClr val="006666"/>
                </a:solidFill>
              </a:defRPr>
            </a:lvl1pPr>
          </a:lstStyle>
          <a:p>
            <a:r>
              <a:rPr lang="en-US" sz="1539" b="0" dirty="0">
                <a:latin typeface="Calibri" panose="020F0502020204030204" pitchFamily="34" charset="0"/>
                <a:ea typeface="Calibri" panose="020F0502020204030204" pitchFamily="34" charset="0"/>
                <a:cs typeface="Calibri" panose="020F0502020204030204" pitchFamily="34" charset="0"/>
              </a:rPr>
              <a:t>The network covers </a:t>
            </a:r>
            <a:r>
              <a:rPr lang="en-US" sz="1539" dirty="0">
                <a:latin typeface="Calibri" panose="020F0502020204030204" pitchFamily="34" charset="0"/>
                <a:ea typeface="Calibri" panose="020F0502020204030204" pitchFamily="34" charset="0"/>
                <a:cs typeface="Calibri" panose="020F0502020204030204" pitchFamily="34" charset="0"/>
              </a:rPr>
              <a:t>all regions, all </a:t>
            </a:r>
            <a:r>
              <a:rPr lang="en-US" sz="1539" dirty="0" err="1">
                <a:latin typeface="Calibri" panose="020F0502020204030204" pitchFamily="34" charset="0"/>
                <a:ea typeface="Calibri" panose="020F0502020204030204" pitchFamily="34" charset="0"/>
                <a:cs typeface="Calibri" panose="020F0502020204030204" pitchFamily="34" charset="0"/>
              </a:rPr>
              <a:t>forestable</a:t>
            </a:r>
            <a:r>
              <a:rPr lang="en-US" sz="1539" dirty="0">
                <a:latin typeface="Calibri" panose="020F0502020204030204" pitchFamily="34" charset="0"/>
                <a:ea typeface="Calibri" panose="020F0502020204030204" pitchFamily="34" charset="0"/>
                <a:cs typeface="Calibri" panose="020F0502020204030204" pitchFamily="34" charset="0"/>
              </a:rPr>
              <a:t> altitudinal levels and many soil types</a:t>
            </a:r>
            <a:r>
              <a:rPr lang="en-US" sz="1539" b="0" dirty="0">
                <a:latin typeface="Calibri" panose="020F0502020204030204" pitchFamily="34" charset="0"/>
                <a:ea typeface="Calibri" panose="020F0502020204030204" pitchFamily="34" charset="0"/>
                <a:cs typeface="Calibri" panose="020F0502020204030204" pitchFamily="34" charset="0"/>
              </a:rPr>
              <a:t> in Switzerland.</a:t>
            </a:r>
            <a:endParaRPr lang="de-CH" sz="1539" b="0" dirty="0">
              <a:latin typeface="Calibri" panose="020F0502020204030204" pitchFamily="34" charset="0"/>
              <a:ea typeface="Calibri" panose="020F0502020204030204" pitchFamily="34" charset="0"/>
              <a:cs typeface="Calibri" panose="020F0502020204030204" pitchFamily="34" charset="0"/>
            </a:endParaRPr>
          </a:p>
        </p:txBody>
      </p:sp>
      <p:pic>
        <p:nvPicPr>
          <p:cNvPr id="4" name="Grafik 3">
            <a:extLst>
              <a:ext uri="{FF2B5EF4-FFF2-40B4-BE49-F238E27FC236}">
                <a16:creationId xmlns:a16="http://schemas.microsoft.com/office/drawing/2014/main" id="{4DAF1616-942F-676E-7BC0-9F4060D03F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5898" y="3512231"/>
            <a:ext cx="3717970" cy="2936801"/>
          </a:xfrm>
          <a:prstGeom prst="rect">
            <a:avLst/>
          </a:prstGeom>
        </p:spPr>
      </p:pic>
      <p:pic>
        <p:nvPicPr>
          <p:cNvPr id="3" name="image11.png">
            <a:extLst>
              <a:ext uri="{FF2B5EF4-FFF2-40B4-BE49-F238E27FC236}">
                <a16:creationId xmlns:a16="http://schemas.microsoft.com/office/drawing/2014/main" id="{D37CDEBC-D8A5-7B0B-03C6-4C6C2BA1E3A7}"/>
              </a:ext>
            </a:extLst>
          </p:cNvPr>
          <p:cNvPicPr/>
          <p:nvPr/>
        </p:nvPicPr>
        <p:blipFill>
          <a:blip r:embed="rId6"/>
          <a:srcRect/>
          <a:stretch>
            <a:fillRect/>
          </a:stretch>
        </p:blipFill>
        <p:spPr>
          <a:xfrm>
            <a:off x="335043" y="3408415"/>
            <a:ext cx="4786273" cy="2669040"/>
          </a:xfrm>
          <a:prstGeom prst="rect">
            <a:avLst/>
          </a:prstGeom>
          <a:ln/>
        </p:spPr>
      </p:pic>
      <p:pic>
        <p:nvPicPr>
          <p:cNvPr id="9" name="Picture 8" descr="Elsbeere Details - Baumbestimmung, Laubhölzer bestimmen (Sorbus torminalis)">
            <a:extLst>
              <a:ext uri="{FF2B5EF4-FFF2-40B4-BE49-F238E27FC236}">
                <a16:creationId xmlns:a16="http://schemas.microsoft.com/office/drawing/2014/main" id="{14076305-300B-8E97-E949-84634AF60B4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7430952">
            <a:off x="4849811" y="3026987"/>
            <a:ext cx="466387" cy="3283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BOTH - Baumlexikon - Zerr-Eiche">
            <a:extLst>
              <a:ext uri="{FF2B5EF4-FFF2-40B4-BE49-F238E27FC236}">
                <a16:creationId xmlns:a16="http://schemas.microsoft.com/office/drawing/2014/main" id="{39C75B37-18B1-8504-8843-D5157759D50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4318133">
            <a:off x="4133026" y="2618756"/>
            <a:ext cx="581980" cy="387986"/>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descr="Ein Bild, das Pflanze, Baum, Handfläche enthält.&#10;&#10;Automatisch generierte Beschreibung">
            <a:extLst>
              <a:ext uri="{FF2B5EF4-FFF2-40B4-BE49-F238E27FC236}">
                <a16:creationId xmlns:a16="http://schemas.microsoft.com/office/drawing/2014/main" id="{009422C4-1E94-466D-05CC-FEDBEBAF4D3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6079" y="3093481"/>
            <a:ext cx="503279" cy="335519"/>
          </a:xfrm>
          <a:prstGeom prst="rect">
            <a:avLst/>
          </a:prstGeom>
        </p:spPr>
      </p:pic>
      <p:pic>
        <p:nvPicPr>
          <p:cNvPr id="12" name="Picture 2" descr="Blatt Bergahorn (Acer pseudoplatanus)">
            <a:extLst>
              <a:ext uri="{FF2B5EF4-FFF2-40B4-BE49-F238E27FC236}">
                <a16:creationId xmlns:a16="http://schemas.microsoft.com/office/drawing/2014/main" id="{F07C8FA2-96A4-A278-5D72-F4AFAF89554B}"/>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5857323">
            <a:off x="1995411" y="3259452"/>
            <a:ext cx="549327" cy="3662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Schneeballblättriger Ahorn Details - Baumbestimmung, Laubhölzer bestimmen (Acer  opalus)">
            <a:extLst>
              <a:ext uri="{FF2B5EF4-FFF2-40B4-BE49-F238E27FC236}">
                <a16:creationId xmlns:a16="http://schemas.microsoft.com/office/drawing/2014/main" id="{569CDD33-501D-509C-8867-DF99092E40CE}"/>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5400000">
            <a:off x="3046376" y="2941937"/>
            <a:ext cx="497689" cy="376160"/>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3" descr="Ein Bild, das Pflanze, Baum enthält.&#10;&#10;Automatisch generierte Beschreibung">
            <a:extLst>
              <a:ext uri="{FF2B5EF4-FFF2-40B4-BE49-F238E27FC236}">
                <a16:creationId xmlns:a16="http://schemas.microsoft.com/office/drawing/2014/main" id="{B9456BF9-8DA3-7090-7943-6BB543A52866}"/>
              </a:ext>
            </a:extLst>
          </p:cNvPr>
          <p:cNvPicPr preferRelativeResize="0">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8516198">
            <a:off x="2786634" y="3155638"/>
            <a:ext cx="397356" cy="264904"/>
          </a:xfrm>
          <a:prstGeom prst="rect">
            <a:avLst/>
          </a:prstGeom>
        </p:spPr>
      </p:pic>
      <p:pic>
        <p:nvPicPr>
          <p:cNvPr id="15" name="Picture 6" descr="Blatt Kirschbaum (Prunus avium)">
            <a:extLst>
              <a:ext uri="{FF2B5EF4-FFF2-40B4-BE49-F238E27FC236}">
                <a16:creationId xmlns:a16="http://schemas.microsoft.com/office/drawing/2014/main" id="{024DB0F4-444F-F506-AD99-45C2B92C6989}"/>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rot="5400000">
            <a:off x="4043294" y="3074626"/>
            <a:ext cx="414120" cy="276080"/>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descr="Ein Bild, das Pflanze, Baum, Eiche, Ahorn enthält.&#10;&#10;Automatisch generierte Beschreibung">
            <a:extLst>
              <a:ext uri="{FF2B5EF4-FFF2-40B4-BE49-F238E27FC236}">
                <a16:creationId xmlns:a16="http://schemas.microsoft.com/office/drawing/2014/main" id="{A0F0271D-A6CD-4BEB-0027-2D2F8DC1A8DE}"/>
              </a:ext>
            </a:extLst>
          </p:cNvPr>
          <p:cNvPicPr preferRelativeResize="0">
            <a:picLocks noChangeAspect="1"/>
          </p:cNvPicPr>
          <p:nvPr/>
        </p:nvPicPr>
        <p:blipFill>
          <a:blip r:embed="rId14" cstate="email">
            <a:extLst>
              <a:ext uri="{28A0092B-C50C-407E-A947-70E740481C1C}">
                <a14:useLocalDpi xmlns:a14="http://schemas.microsoft.com/office/drawing/2010/main"/>
              </a:ext>
            </a:extLst>
          </a:blip>
          <a:stretch>
            <a:fillRect/>
          </a:stretch>
        </p:blipFill>
        <p:spPr>
          <a:xfrm rot="4089998">
            <a:off x="4527747" y="3009249"/>
            <a:ext cx="455540" cy="303693"/>
          </a:xfrm>
          <a:prstGeom prst="rect">
            <a:avLst/>
          </a:prstGeom>
        </p:spPr>
      </p:pic>
      <p:pic>
        <p:nvPicPr>
          <p:cNvPr id="17" name="Grafik 16" descr="Ein Bild, das Pflanze, Baum, Ahorn enthält.&#10;&#10;Automatisch generierte Beschreibung">
            <a:extLst>
              <a:ext uri="{FF2B5EF4-FFF2-40B4-BE49-F238E27FC236}">
                <a16:creationId xmlns:a16="http://schemas.microsoft.com/office/drawing/2014/main" id="{E152031C-74DA-AE94-7E74-BF613E9C3631}"/>
              </a:ext>
            </a:extLst>
          </p:cNvPr>
          <p:cNvPicPr preferRelativeResize="0">
            <a:picLocks noChangeAspect="1"/>
          </p:cNvPicPr>
          <p:nvPr/>
        </p:nvPicPr>
        <p:blipFill>
          <a:blip r:embed="rId15" cstate="email">
            <a:extLst>
              <a:ext uri="{28A0092B-C50C-407E-A947-70E740481C1C}">
                <a14:useLocalDpi xmlns:a14="http://schemas.microsoft.com/office/drawing/2010/main"/>
              </a:ext>
            </a:extLst>
          </a:blip>
          <a:stretch>
            <a:fillRect/>
          </a:stretch>
        </p:blipFill>
        <p:spPr>
          <a:xfrm rot="17589189">
            <a:off x="3311441" y="5939670"/>
            <a:ext cx="427900" cy="285267"/>
          </a:xfrm>
          <a:prstGeom prst="rect">
            <a:avLst/>
          </a:prstGeom>
        </p:spPr>
      </p:pic>
      <p:pic>
        <p:nvPicPr>
          <p:cNvPr id="18" name="Grafik 17">
            <a:extLst>
              <a:ext uri="{FF2B5EF4-FFF2-40B4-BE49-F238E27FC236}">
                <a16:creationId xmlns:a16="http://schemas.microsoft.com/office/drawing/2014/main" id="{F11673A9-E49E-8D98-C6FF-911BFD5E7972}"/>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flipH="1">
            <a:off x="1804972" y="3145998"/>
            <a:ext cx="392243" cy="410073"/>
          </a:xfrm>
          <a:prstGeom prst="rect">
            <a:avLst/>
          </a:prstGeom>
        </p:spPr>
      </p:pic>
      <p:pic>
        <p:nvPicPr>
          <p:cNvPr id="19" name="Grafik 18" descr="Ein Bild, das Pflanze, Baum enthält.&#10;&#10;Automatisch generierte Beschreibung">
            <a:extLst>
              <a:ext uri="{FF2B5EF4-FFF2-40B4-BE49-F238E27FC236}">
                <a16:creationId xmlns:a16="http://schemas.microsoft.com/office/drawing/2014/main" id="{1DC5E749-6B9F-9B26-64C1-186652563C87}"/>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rot="17379064">
            <a:off x="487972" y="2900830"/>
            <a:ext cx="565041" cy="376693"/>
          </a:xfrm>
          <a:prstGeom prst="rect">
            <a:avLst/>
          </a:prstGeom>
        </p:spPr>
      </p:pic>
      <p:pic>
        <p:nvPicPr>
          <p:cNvPr id="20" name="Picture 4" descr="Blatt Traubeneiche (Quercus petraea)">
            <a:extLst>
              <a:ext uri="{FF2B5EF4-FFF2-40B4-BE49-F238E27FC236}">
                <a16:creationId xmlns:a16="http://schemas.microsoft.com/office/drawing/2014/main" id="{D396C446-BD1E-3E3C-2A53-6698A3335C5C}"/>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rot="20141970">
            <a:off x="2537014" y="2898300"/>
            <a:ext cx="451725" cy="301150"/>
          </a:xfrm>
          <a:prstGeom prst="rect">
            <a:avLst/>
          </a:prstGeom>
          <a:noFill/>
          <a:extLst>
            <a:ext uri="{909E8E84-426E-40DD-AFC4-6F175D3DCCD1}">
              <a14:hiddenFill xmlns:a14="http://schemas.microsoft.com/office/drawing/2010/main">
                <a:solidFill>
                  <a:srgbClr val="FFFFFF"/>
                </a:solidFill>
              </a14:hiddenFill>
            </a:ext>
          </a:extLst>
        </p:spPr>
      </p:pic>
      <p:pic>
        <p:nvPicPr>
          <p:cNvPr id="23" name="Grafik 22" descr="Ein Bild, das grün enthält.&#10;&#10;Automatisch generierte Beschreibung">
            <a:extLst>
              <a:ext uri="{FF2B5EF4-FFF2-40B4-BE49-F238E27FC236}">
                <a16:creationId xmlns:a16="http://schemas.microsoft.com/office/drawing/2014/main" id="{0E973C51-FB8C-F8A3-63DC-9B6E17A84A6A}"/>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rot="4084165">
            <a:off x="2292592" y="5972827"/>
            <a:ext cx="404937" cy="269958"/>
          </a:xfrm>
          <a:prstGeom prst="rect">
            <a:avLst/>
          </a:prstGeom>
        </p:spPr>
      </p:pic>
      <p:pic>
        <p:nvPicPr>
          <p:cNvPr id="24" name="Grafik 23" descr="Ein Bild, das Pflanze, Baum, Konifere enthält.&#10;&#10;Automatisch generierte Beschreibung">
            <a:extLst>
              <a:ext uri="{FF2B5EF4-FFF2-40B4-BE49-F238E27FC236}">
                <a16:creationId xmlns:a16="http://schemas.microsoft.com/office/drawing/2014/main" id="{8E96CE42-8B29-0157-640B-36027D6DFB56}"/>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rot="3048501">
            <a:off x="1029137" y="3404096"/>
            <a:ext cx="388920" cy="259279"/>
          </a:xfrm>
          <a:prstGeom prst="rect">
            <a:avLst/>
          </a:prstGeom>
        </p:spPr>
      </p:pic>
      <p:pic>
        <p:nvPicPr>
          <p:cNvPr id="25" name="Grafik 24" descr="Ein Bild, das Pflanze, Baum, Konifere enthält.&#10;&#10;Automatisch generierte Beschreibung">
            <a:extLst>
              <a:ext uri="{FF2B5EF4-FFF2-40B4-BE49-F238E27FC236}">
                <a16:creationId xmlns:a16="http://schemas.microsoft.com/office/drawing/2014/main" id="{0FA01DA7-21CA-DB56-FBF3-D0C2F58F5284}"/>
              </a:ext>
            </a:extLst>
          </p:cNvPr>
          <p:cNvPicPr preferRelativeResize="0">
            <a:picLocks noChangeAspect="1"/>
          </p:cNvPicPr>
          <p:nvPr/>
        </p:nvPicPr>
        <p:blipFill>
          <a:blip r:embed="rId21" cstate="email">
            <a:extLst>
              <a:ext uri="{28A0092B-C50C-407E-A947-70E740481C1C}">
                <a14:useLocalDpi xmlns:a14="http://schemas.microsoft.com/office/drawing/2010/main"/>
              </a:ext>
            </a:extLst>
          </a:blip>
          <a:stretch>
            <a:fillRect/>
          </a:stretch>
        </p:blipFill>
        <p:spPr>
          <a:xfrm rot="17502725">
            <a:off x="1354381" y="3201037"/>
            <a:ext cx="400028" cy="266685"/>
          </a:xfrm>
          <a:prstGeom prst="rect">
            <a:avLst/>
          </a:prstGeom>
        </p:spPr>
      </p:pic>
      <p:pic>
        <p:nvPicPr>
          <p:cNvPr id="39" name="Picture 14" descr="Baumhasel">
            <a:extLst>
              <a:ext uri="{FF2B5EF4-FFF2-40B4-BE49-F238E27FC236}">
                <a16:creationId xmlns:a16="http://schemas.microsoft.com/office/drawing/2014/main" id="{85CE6E96-8FB6-3122-973E-B560B038F7FC}"/>
              </a:ext>
            </a:extLst>
          </p:cNvPr>
          <p:cNvPicPr>
            <a:picLocks noChangeAspect="1" noChangeArrowheads="1"/>
          </p:cNvPicPr>
          <p:nvPr/>
        </p:nvPicPr>
        <p:blipFill rotWithShape="1">
          <a:blip r:embed="rId22" cstate="email">
            <a:extLst>
              <a:ext uri="{28A0092B-C50C-407E-A947-70E740481C1C}">
                <a14:useLocalDpi xmlns:a14="http://schemas.microsoft.com/office/drawing/2010/main"/>
              </a:ext>
            </a:extLst>
          </a:blip>
          <a:srcRect/>
          <a:stretch/>
        </p:blipFill>
        <p:spPr bwMode="auto">
          <a:xfrm rot="2490822">
            <a:off x="3674931" y="5924784"/>
            <a:ext cx="301396" cy="30270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a:extLst>
              <a:ext uri="{FF2B5EF4-FFF2-40B4-BE49-F238E27FC236}">
                <a16:creationId xmlns:a16="http://schemas.microsoft.com/office/drawing/2014/main" id="{2FA0E495-ADC8-4E75-2630-71B059776E3A}"/>
              </a:ext>
            </a:extLst>
          </p:cNvPr>
          <p:cNvPicPr>
            <a:picLocks noChangeAspect="1" noChangeArrowheads="1"/>
          </p:cNvPicPr>
          <p:nvPr/>
        </p:nvPicPr>
        <p:blipFill rotWithShape="1">
          <a:blip r:embed="rId23" cstate="email">
            <a:extLst>
              <a:ext uri="{28A0092B-C50C-407E-A947-70E740481C1C}">
                <a14:useLocalDpi xmlns:a14="http://schemas.microsoft.com/office/drawing/2010/main"/>
              </a:ext>
            </a:extLst>
          </a:blip>
          <a:srcRect/>
          <a:stretch/>
        </p:blipFill>
        <p:spPr bwMode="auto">
          <a:xfrm rot="14124310">
            <a:off x="3827632" y="3055895"/>
            <a:ext cx="213899" cy="380958"/>
          </a:xfrm>
          <a:prstGeom prst="rect">
            <a:avLst/>
          </a:prstGeom>
          <a:noFill/>
          <a:extLst>
            <a:ext uri="{909E8E84-426E-40DD-AFC4-6F175D3DCCD1}">
              <a14:hiddenFill xmlns:a14="http://schemas.microsoft.com/office/drawing/2010/main">
                <a:solidFill>
                  <a:srgbClr val="FFFFFF"/>
                </a:solidFill>
              </a14:hiddenFill>
            </a:ext>
          </a:extLst>
        </p:spPr>
      </p:pic>
      <p:pic>
        <p:nvPicPr>
          <p:cNvPr id="47" name="Grafik 46" descr="Ein Bild, das Pflanze, Baum, Handfläche enthält.&#10;&#10;Automatisch generierte Beschreibung">
            <a:extLst>
              <a:ext uri="{FF2B5EF4-FFF2-40B4-BE49-F238E27FC236}">
                <a16:creationId xmlns:a16="http://schemas.microsoft.com/office/drawing/2014/main" id="{5A5D5E23-6395-FC4D-83FF-34F38CBFA955}"/>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rot="8074604">
            <a:off x="1611433" y="2767051"/>
            <a:ext cx="404937" cy="269958"/>
          </a:xfrm>
          <a:prstGeom prst="rect">
            <a:avLst/>
          </a:prstGeom>
        </p:spPr>
      </p:pic>
    </p:spTree>
    <p:extLst>
      <p:ext uri="{BB962C8B-B14F-4D97-AF65-F5344CB8AC3E}">
        <p14:creationId xmlns:p14="http://schemas.microsoft.com/office/powerpoint/2010/main" val="388192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D9181445-1DD1-4F1B-D679-1BCD6A0A21D5}"/>
              </a:ext>
            </a:extLst>
          </p:cNvPr>
          <p:cNvSpPr txBox="1"/>
          <p:nvPr/>
        </p:nvSpPr>
        <p:spPr>
          <a:xfrm>
            <a:off x="535455" y="1149075"/>
            <a:ext cx="5316769" cy="802912"/>
          </a:xfrm>
          <a:prstGeom prst="rect">
            <a:avLst/>
          </a:prstGeom>
          <a:noFill/>
        </p:spPr>
        <p:txBody>
          <a:bodyPr wrap="square" rtlCol="0">
            <a:spAutoFit/>
          </a:bodyPr>
          <a:lstStyle/>
          <a:p>
            <a:r>
              <a:rPr lang="en-US" sz="1539" b="1" dirty="0">
                <a:solidFill>
                  <a:srgbClr val="006666"/>
                </a:solidFill>
                <a:latin typeface="Calibri" panose="020F0502020204030204" pitchFamily="34" charset="0"/>
                <a:ea typeface="Calibri" panose="020F0502020204030204" pitchFamily="34" charset="0"/>
                <a:cs typeface="Calibri" panose="020F0502020204030204" pitchFamily="34" charset="0"/>
              </a:rPr>
              <a:t>Procedure: </a:t>
            </a:r>
            <a:r>
              <a:rPr lang="en-US" sz="1539" dirty="0">
                <a:solidFill>
                  <a:srgbClr val="006666"/>
                </a:solidFill>
                <a:latin typeface="Calibri" panose="020F0502020204030204" pitchFamily="34" charset="0"/>
                <a:ea typeface="Calibri" panose="020F0502020204030204" pitchFamily="34" charset="0"/>
                <a:cs typeface="Calibri" panose="020F0502020204030204" pitchFamily="34" charset="0"/>
              </a:rPr>
              <a:t>We test tree species in their current distribution area and where the future climate is considered suitable for them, and collect data over 30-50 years on...</a:t>
            </a:r>
            <a:endParaRPr lang="de-CH" sz="1539" dirty="0">
              <a:solidFill>
                <a:srgbClr val="006666"/>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Grafik 4" descr="Ein Bild, das draußen, Gras, Halbstrauch, Pflanzengesellschaft enthält.&#10;&#10;KI-generierte Inhalte können fehlerhaft sein.">
            <a:extLst>
              <a:ext uri="{FF2B5EF4-FFF2-40B4-BE49-F238E27FC236}">
                <a16:creationId xmlns:a16="http://schemas.microsoft.com/office/drawing/2014/main" id="{1A725FDB-B6D5-0FBD-1E84-95588D86B2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5400000">
            <a:off x="-91404" y="2540186"/>
            <a:ext cx="2668330" cy="1996519"/>
          </a:xfrm>
          <a:prstGeom prst="rect">
            <a:avLst/>
          </a:prstGeom>
        </p:spPr>
      </p:pic>
      <p:pic>
        <p:nvPicPr>
          <p:cNvPr id="6" name="Grafik 5" descr="Ein Bild, das draußen, Wolke, Pflanze, Himmel enthält.&#10;&#10;KI-generierte Inhalte können fehlerhaft sein.">
            <a:extLst>
              <a:ext uri="{FF2B5EF4-FFF2-40B4-BE49-F238E27FC236}">
                <a16:creationId xmlns:a16="http://schemas.microsoft.com/office/drawing/2014/main" id="{331C49BB-91B4-D294-CEDE-496B753652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095038" y="2537426"/>
            <a:ext cx="2665171" cy="1998878"/>
          </a:xfrm>
          <a:prstGeom prst="rect">
            <a:avLst/>
          </a:prstGeom>
        </p:spPr>
      </p:pic>
      <p:pic>
        <p:nvPicPr>
          <p:cNvPr id="7" name="Grafik 6" descr="Ein Bild, das draußen, Kleidung, Baum, Person enthält.&#10;&#10;KI-generierte Inhalte können fehlerhaft sein.">
            <a:extLst>
              <a:ext uri="{FF2B5EF4-FFF2-40B4-BE49-F238E27FC236}">
                <a16:creationId xmlns:a16="http://schemas.microsoft.com/office/drawing/2014/main" id="{CAE616EF-DDDF-3055-3A83-73E8983C073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5400000">
            <a:off x="1539461" y="2688147"/>
            <a:ext cx="2668330" cy="1700596"/>
          </a:xfrm>
          <a:prstGeom prst="rect">
            <a:avLst/>
          </a:prstGeom>
        </p:spPr>
      </p:pic>
      <p:sp>
        <p:nvSpPr>
          <p:cNvPr id="8" name="Textfeld 7">
            <a:extLst>
              <a:ext uri="{FF2B5EF4-FFF2-40B4-BE49-F238E27FC236}">
                <a16:creationId xmlns:a16="http://schemas.microsoft.com/office/drawing/2014/main" id="{3767C5E5-00B0-D3A2-5A81-2E9EDBFBF48B}"/>
              </a:ext>
            </a:extLst>
          </p:cNvPr>
          <p:cNvSpPr txBox="1"/>
          <p:nvPr/>
        </p:nvSpPr>
        <p:spPr>
          <a:xfrm>
            <a:off x="242196" y="4672504"/>
            <a:ext cx="1819732" cy="162663"/>
          </a:xfrm>
          <a:prstGeom prst="rect">
            <a:avLst/>
          </a:prstGeom>
          <a:solidFill>
            <a:schemeClr val="tx1">
              <a:alpha val="30000"/>
            </a:schemeClr>
          </a:solidFill>
        </p:spPr>
        <p:txBody>
          <a:bodyPr wrap="square" lIns="15394" tIns="15394" rIns="15394" bIns="15394" rtlCol="0">
            <a:spAutoFit/>
          </a:bodyPr>
          <a:lstStyle/>
          <a:p>
            <a:r>
              <a:rPr lang="en-US" sz="855" dirty="0">
                <a:solidFill>
                  <a:schemeClr val="bg1"/>
                </a:solidFill>
                <a:latin typeface="Calibri" panose="020F0502020204030204" pitchFamily="34" charset="0"/>
                <a:ea typeface="Calibri" panose="020F0502020204030204" pitchFamily="34" charset="0"/>
                <a:cs typeface="Calibri" panose="020F0502020204030204" pitchFamily="34" charset="0"/>
              </a:rPr>
              <a:t>Sessile oak near </a:t>
            </a:r>
            <a:r>
              <a:rPr lang="en-US" sz="855" dirty="0" err="1">
                <a:solidFill>
                  <a:schemeClr val="bg1"/>
                </a:solidFill>
                <a:latin typeface="Calibri" panose="020F0502020204030204" pitchFamily="34" charset="0"/>
                <a:ea typeface="Calibri" panose="020F0502020204030204" pitchFamily="34" charset="0"/>
                <a:cs typeface="Calibri" panose="020F0502020204030204" pitchFamily="34" charset="0"/>
              </a:rPr>
              <a:t>Samedan</a:t>
            </a:r>
            <a:r>
              <a:rPr lang="en-US" sz="855" dirty="0">
                <a:solidFill>
                  <a:schemeClr val="bg1"/>
                </a:solidFill>
                <a:latin typeface="Calibri" panose="020F0502020204030204" pitchFamily="34" charset="0"/>
                <a:ea typeface="Calibri" panose="020F0502020204030204" pitchFamily="34" charset="0"/>
                <a:cs typeface="Calibri" panose="020F0502020204030204" pitchFamily="34" charset="0"/>
              </a:rPr>
              <a:t> Photo: KS</a:t>
            </a:r>
            <a:endParaRPr lang="de-CH" sz="855"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feld 8">
            <a:extLst>
              <a:ext uri="{FF2B5EF4-FFF2-40B4-BE49-F238E27FC236}">
                <a16:creationId xmlns:a16="http://schemas.microsoft.com/office/drawing/2014/main" id="{27D7BBA7-B318-2186-27D1-02BA2C0B665C}"/>
              </a:ext>
            </a:extLst>
          </p:cNvPr>
          <p:cNvSpPr txBox="1"/>
          <p:nvPr/>
        </p:nvSpPr>
        <p:spPr>
          <a:xfrm>
            <a:off x="3723925" y="3760683"/>
            <a:ext cx="1703138" cy="504808"/>
          </a:xfrm>
          <a:prstGeom prst="rect">
            <a:avLst/>
          </a:prstGeom>
          <a:solidFill>
            <a:srgbClr val="006666">
              <a:alpha val="50196"/>
            </a:srgbClr>
          </a:solidFill>
        </p:spPr>
        <p:txBody>
          <a:bodyPr wrap="square" lIns="15394" tIns="15394" rIns="15394" bIns="15394" rtlCol="0">
            <a:spAutoFit/>
          </a:bodyPr>
          <a:lstStyle>
            <a:defPPr>
              <a:defRPr lang="de-DE"/>
            </a:defPPr>
            <a:lvl1pPr>
              <a:defRPr kern="100">
                <a:solidFill>
                  <a:schemeClr val="bg1"/>
                </a:solidFill>
                <a:ea typeface="Calibri" panose="020F0502020204030204" pitchFamily="34" charset="0"/>
                <a:cs typeface="Times New Roman" panose="02020603050405020304" pitchFamily="18" charset="0"/>
              </a:defRPr>
            </a:lvl1pPr>
          </a:lstStyle>
          <a:p>
            <a:r>
              <a:rPr lang="de-CH" sz="1539" dirty="0">
                <a:latin typeface="Calibri" panose="020F0502020204030204" pitchFamily="34" charset="0"/>
                <a:cs typeface="Calibri" panose="020F0502020204030204" pitchFamily="34" charset="0"/>
              </a:rPr>
              <a:t>… environmental </a:t>
            </a:r>
            <a:r>
              <a:rPr lang="de-CH" sz="1539" dirty="0" err="1">
                <a:latin typeface="Calibri" panose="020F0502020204030204" pitchFamily="34" charset="0"/>
                <a:cs typeface="Calibri" panose="020F0502020204030204" pitchFamily="34" charset="0"/>
              </a:rPr>
              <a:t>conditions</a:t>
            </a:r>
            <a:endParaRPr lang="de-CH" sz="1539" dirty="0">
              <a:latin typeface="Calibri" panose="020F0502020204030204" pitchFamily="34" charset="0"/>
              <a:cs typeface="Calibri" panose="020F0502020204030204" pitchFamily="34" charset="0"/>
            </a:endParaRPr>
          </a:p>
        </p:txBody>
      </p:sp>
      <p:sp>
        <p:nvSpPr>
          <p:cNvPr id="10" name="Textfeld 9">
            <a:extLst>
              <a:ext uri="{FF2B5EF4-FFF2-40B4-BE49-F238E27FC236}">
                <a16:creationId xmlns:a16="http://schemas.microsoft.com/office/drawing/2014/main" id="{63B61260-3740-0C70-8DE3-A02B636D1939}"/>
              </a:ext>
            </a:extLst>
          </p:cNvPr>
          <p:cNvSpPr txBox="1"/>
          <p:nvPr/>
        </p:nvSpPr>
        <p:spPr>
          <a:xfrm>
            <a:off x="261582" y="2514705"/>
            <a:ext cx="1781132" cy="267948"/>
          </a:xfrm>
          <a:prstGeom prst="rect">
            <a:avLst/>
          </a:prstGeom>
          <a:solidFill>
            <a:srgbClr val="006666">
              <a:alpha val="50196"/>
            </a:srgbClr>
          </a:solidFill>
        </p:spPr>
        <p:txBody>
          <a:bodyPr wrap="square" lIns="15394" tIns="15394" rIns="15394" bIns="15394" rtlCol="0">
            <a:spAutoFit/>
          </a:bodyPr>
          <a:lstStyle/>
          <a:p>
            <a:r>
              <a:rPr lang="de-CH" sz="1539" kern="1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de-CH" sz="1539" kern="100" dirty="0" err="1">
                <a:solidFill>
                  <a:schemeClr val="bg1"/>
                </a:solidFill>
                <a:latin typeface="Calibri" panose="020F0502020204030204" pitchFamily="34" charset="0"/>
                <a:ea typeface="Calibri" panose="020F0502020204030204" pitchFamily="34" charset="0"/>
                <a:cs typeface="Calibri" panose="020F0502020204030204" pitchFamily="34" charset="0"/>
              </a:rPr>
              <a:t>survival</a:t>
            </a:r>
            <a:r>
              <a:rPr lang="de-CH" sz="1539" kern="100" dirty="0">
                <a:solidFill>
                  <a:schemeClr val="bg1"/>
                </a:solidFill>
                <a:latin typeface="Calibri" panose="020F0502020204030204" pitchFamily="34" charset="0"/>
                <a:ea typeface="Calibri" panose="020F0502020204030204" pitchFamily="34" charset="0"/>
                <a:cs typeface="Calibri" panose="020F0502020204030204" pitchFamily="34" charset="0"/>
              </a:rPr>
              <a:t> and </a:t>
            </a:r>
            <a:r>
              <a:rPr lang="de-CH" sz="1539" kern="100" dirty="0" err="1">
                <a:solidFill>
                  <a:schemeClr val="bg1"/>
                </a:solidFill>
                <a:latin typeface="Calibri" panose="020F0502020204030204" pitchFamily="34" charset="0"/>
                <a:ea typeface="Calibri" panose="020F0502020204030204" pitchFamily="34" charset="0"/>
                <a:cs typeface="Calibri" panose="020F0502020204030204" pitchFamily="34" charset="0"/>
              </a:rPr>
              <a:t>vitality</a:t>
            </a:r>
            <a:endParaRPr lang="de-CH" sz="1539" kern="1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feld 22">
            <a:extLst>
              <a:ext uri="{FF2B5EF4-FFF2-40B4-BE49-F238E27FC236}">
                <a16:creationId xmlns:a16="http://schemas.microsoft.com/office/drawing/2014/main" id="{5E990ED0-DBC3-3125-A9E0-5B52BF6A3313}"/>
              </a:ext>
            </a:extLst>
          </p:cNvPr>
          <p:cNvSpPr txBox="1"/>
          <p:nvPr/>
        </p:nvSpPr>
        <p:spPr>
          <a:xfrm>
            <a:off x="2024598" y="3319218"/>
            <a:ext cx="1700597" cy="267948"/>
          </a:xfrm>
          <a:prstGeom prst="rect">
            <a:avLst/>
          </a:prstGeom>
          <a:solidFill>
            <a:srgbClr val="006666">
              <a:alpha val="50196"/>
            </a:srgbClr>
          </a:solidFill>
        </p:spPr>
        <p:txBody>
          <a:bodyPr wrap="square" lIns="15394" tIns="15394" rIns="15394" bIns="15394" rtlCol="0">
            <a:spAutoFit/>
          </a:bodyPr>
          <a:lstStyle>
            <a:defPPr>
              <a:defRPr lang="de-DE"/>
            </a:defPPr>
            <a:lvl1pPr>
              <a:defRPr kern="100">
                <a:solidFill>
                  <a:schemeClr val="bg1"/>
                </a:solidFill>
                <a:ea typeface="Calibri" panose="020F0502020204030204" pitchFamily="34" charset="0"/>
                <a:cs typeface="Times New Roman" panose="02020603050405020304" pitchFamily="18" charset="0"/>
              </a:defRPr>
            </a:lvl1pPr>
          </a:lstStyle>
          <a:p>
            <a:r>
              <a:rPr lang="en-US" sz="1539" dirty="0">
                <a:latin typeface="Calibri" panose="020F0502020204030204" pitchFamily="34" charset="0"/>
                <a:cs typeface="Calibri" panose="020F0502020204030204" pitchFamily="34" charset="0"/>
              </a:rPr>
              <a:t>… tree growth</a:t>
            </a:r>
            <a:endParaRPr lang="de-CH" sz="1539" dirty="0">
              <a:latin typeface="Calibri" panose="020F0502020204030204" pitchFamily="34" charset="0"/>
              <a:cs typeface="Calibri" panose="020F0502020204030204" pitchFamily="34" charset="0"/>
            </a:endParaRPr>
          </a:p>
        </p:txBody>
      </p:sp>
      <p:sp>
        <p:nvSpPr>
          <p:cNvPr id="12" name="Textfeld 11">
            <a:extLst>
              <a:ext uri="{FF2B5EF4-FFF2-40B4-BE49-F238E27FC236}">
                <a16:creationId xmlns:a16="http://schemas.microsoft.com/office/drawing/2014/main" id="{FC32BF42-8199-4DA1-99B8-DAB8AB1607E3}"/>
              </a:ext>
            </a:extLst>
          </p:cNvPr>
          <p:cNvSpPr txBox="1"/>
          <p:nvPr/>
        </p:nvSpPr>
        <p:spPr>
          <a:xfrm>
            <a:off x="2023328" y="4672504"/>
            <a:ext cx="1700597" cy="162663"/>
          </a:xfrm>
          <a:prstGeom prst="rect">
            <a:avLst/>
          </a:prstGeom>
          <a:solidFill>
            <a:schemeClr val="tx1">
              <a:alpha val="30000"/>
            </a:schemeClr>
          </a:solidFill>
        </p:spPr>
        <p:txBody>
          <a:bodyPr wrap="square" lIns="15394" tIns="15394" rIns="15394" bIns="15394" rtlCol="0">
            <a:spAutoFit/>
          </a:bodyPr>
          <a:lstStyle>
            <a:defPPr>
              <a:defRPr lang="de-DE"/>
            </a:defPPr>
            <a:lvl1pPr>
              <a:defRPr sz="972">
                <a:solidFill>
                  <a:schemeClr val="bg1"/>
                </a:solidFill>
              </a:defRPr>
            </a:lvl1pPr>
          </a:lstStyle>
          <a:p>
            <a:r>
              <a:rPr lang="en-US" sz="855" dirty="0">
                <a:latin typeface="Calibri" panose="020F0502020204030204" pitchFamily="34" charset="0"/>
                <a:ea typeface="Calibri" panose="020F0502020204030204" pitchFamily="34" charset="0"/>
                <a:cs typeface="Calibri" panose="020F0502020204030204" pitchFamily="34" charset="0"/>
              </a:rPr>
              <a:t>Measuring Turkish oak, Photo: KS</a:t>
            </a:r>
            <a:endParaRPr lang="de-CH" sz="855" dirty="0">
              <a:latin typeface="Calibri" panose="020F0502020204030204" pitchFamily="34" charset="0"/>
              <a:ea typeface="Calibri" panose="020F0502020204030204" pitchFamily="34" charset="0"/>
              <a:cs typeface="Calibri" panose="020F0502020204030204" pitchFamily="34" charset="0"/>
            </a:endParaRPr>
          </a:p>
        </p:txBody>
      </p:sp>
      <p:sp>
        <p:nvSpPr>
          <p:cNvPr id="13" name="Textfeld 12">
            <a:extLst>
              <a:ext uri="{FF2B5EF4-FFF2-40B4-BE49-F238E27FC236}">
                <a16:creationId xmlns:a16="http://schemas.microsoft.com/office/drawing/2014/main" id="{08E21EE1-40B9-807B-A72A-87A9BBA3D877}"/>
              </a:ext>
            </a:extLst>
          </p:cNvPr>
          <p:cNvSpPr txBox="1"/>
          <p:nvPr/>
        </p:nvSpPr>
        <p:spPr>
          <a:xfrm>
            <a:off x="3723924" y="4709911"/>
            <a:ext cx="1635243" cy="162663"/>
          </a:xfrm>
          <a:prstGeom prst="rect">
            <a:avLst/>
          </a:prstGeom>
          <a:solidFill>
            <a:schemeClr val="tx1">
              <a:alpha val="30000"/>
            </a:schemeClr>
          </a:solidFill>
        </p:spPr>
        <p:txBody>
          <a:bodyPr wrap="square" lIns="15394" tIns="15394" rIns="15394" bIns="15394" rtlCol="0">
            <a:spAutoFit/>
          </a:bodyPr>
          <a:lstStyle>
            <a:defPPr>
              <a:defRPr lang="de-DE"/>
            </a:defPPr>
            <a:lvl1pPr>
              <a:defRPr sz="972">
                <a:solidFill>
                  <a:schemeClr val="bg1"/>
                </a:solidFill>
              </a:defRPr>
            </a:lvl1pPr>
          </a:lstStyle>
          <a:p>
            <a:r>
              <a:rPr lang="de-CH" sz="855" dirty="0">
                <a:latin typeface="Calibri" panose="020F0502020204030204" pitchFamily="34" charset="0"/>
                <a:ea typeface="Calibri" panose="020F0502020204030204" pitchFamily="34" charset="0"/>
                <a:cs typeface="Calibri" panose="020F0502020204030204" pitchFamily="34" charset="0"/>
              </a:rPr>
              <a:t>Climate </a:t>
            </a:r>
            <a:r>
              <a:rPr lang="de-CH" sz="855" dirty="0" err="1">
                <a:latin typeface="Calibri" panose="020F0502020204030204" pitchFamily="34" charset="0"/>
                <a:ea typeface="Calibri" panose="020F0502020204030204" pitchFamily="34" charset="0"/>
                <a:cs typeface="Calibri" panose="020F0502020204030204" pitchFamily="34" charset="0"/>
              </a:rPr>
              <a:t>station</a:t>
            </a:r>
            <a:r>
              <a:rPr lang="de-CH" sz="855" dirty="0">
                <a:latin typeface="Calibri" panose="020F0502020204030204" pitchFamily="34" charset="0"/>
                <a:ea typeface="Calibri" panose="020F0502020204030204" pitchFamily="34" charset="0"/>
                <a:cs typeface="Calibri" panose="020F0502020204030204" pitchFamily="34" charset="0"/>
              </a:rPr>
              <a:t>, Bulle, </a:t>
            </a:r>
            <a:r>
              <a:rPr lang="de-CH" sz="855" dirty="0" err="1">
                <a:latin typeface="Calibri" panose="020F0502020204030204" pitchFamily="34" charset="0"/>
                <a:ea typeface="Calibri" panose="020F0502020204030204" pitchFamily="34" charset="0"/>
                <a:cs typeface="Calibri" panose="020F0502020204030204" pitchFamily="34" charset="0"/>
              </a:rPr>
              <a:t>Photo</a:t>
            </a:r>
            <a:r>
              <a:rPr lang="de-CH" sz="855" dirty="0">
                <a:latin typeface="Calibri" panose="020F0502020204030204" pitchFamily="34" charset="0"/>
                <a:ea typeface="Calibri" panose="020F0502020204030204" pitchFamily="34" charset="0"/>
                <a:cs typeface="Calibri" panose="020F0502020204030204" pitchFamily="34" charset="0"/>
              </a:rPr>
              <a:t>: MW</a:t>
            </a:r>
          </a:p>
        </p:txBody>
      </p:sp>
      <p:sp>
        <p:nvSpPr>
          <p:cNvPr id="14" name="Titel 1">
            <a:extLst>
              <a:ext uri="{FF2B5EF4-FFF2-40B4-BE49-F238E27FC236}">
                <a16:creationId xmlns:a16="http://schemas.microsoft.com/office/drawing/2014/main" id="{4CB7F34C-09A5-1573-0CEB-648142152267}"/>
              </a:ext>
            </a:extLst>
          </p:cNvPr>
          <p:cNvSpPr txBox="1">
            <a:spLocks/>
          </p:cNvSpPr>
          <p:nvPr/>
        </p:nvSpPr>
        <p:spPr>
          <a:xfrm>
            <a:off x="535456" y="417692"/>
            <a:ext cx="7886700" cy="563824"/>
          </a:xfrm>
          <a:prstGeom prst="rect">
            <a:avLst/>
          </a:prstGeom>
        </p:spPr>
        <p:txBody>
          <a:bodyPr vert="horz" lIns="0" tIns="0" rIns="0" bIns="0" rtlCol="0" anchor="t" anchorCtr="0">
            <a:noAutofit/>
          </a:bodyPr>
          <a:lstStyle>
            <a:lvl1pPr algn="l" defTabSz="2015886" rtl="0" eaLnBrk="1" latinLnBrk="0" hangingPunct="1">
              <a:lnSpc>
                <a:spcPct val="90000"/>
              </a:lnSpc>
              <a:spcBef>
                <a:spcPct val="0"/>
              </a:spcBef>
              <a:buNone/>
              <a:defRPr sz="5612" kern="1200">
                <a:solidFill>
                  <a:schemeClr val="tx1"/>
                </a:solidFill>
                <a:latin typeface="+mj-lt"/>
                <a:ea typeface="+mj-ea"/>
                <a:cs typeface="+mj-cs"/>
              </a:defRPr>
            </a:lvl1pPr>
          </a:lstStyle>
          <a:p>
            <a:pPr defTabSz="514328">
              <a:lnSpc>
                <a:spcPct val="100000"/>
              </a:lnSpc>
            </a:pPr>
            <a:r>
              <a:rPr lang="en-US" sz="2309" b="1" dirty="0">
                <a:solidFill>
                  <a:srgbClr val="006666"/>
                </a:solidFill>
                <a:latin typeface="Calibri" panose="020F0502020204030204" pitchFamily="34" charset="0"/>
                <a:ea typeface="Calibri" panose="020F0502020204030204" pitchFamily="34" charset="0"/>
                <a:cs typeface="Calibri" panose="020F0502020204030204" pitchFamily="34" charset="0"/>
              </a:rPr>
              <a:t>Swiss common garden network of future tree species</a:t>
            </a:r>
            <a:br>
              <a:rPr lang="en-US" sz="2309" b="1" dirty="0">
                <a:latin typeface="Calibri" panose="020F0502020204030204" pitchFamily="34" charset="0"/>
                <a:ea typeface="Calibri" panose="020F0502020204030204" pitchFamily="34" charset="0"/>
                <a:cs typeface="Calibri" panose="020F0502020204030204" pitchFamily="34" charset="0"/>
              </a:rPr>
            </a:br>
            <a:endParaRPr lang="de-CH" sz="2309" b="1" dirty="0">
              <a:solidFill>
                <a:srgbClr val="006666"/>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Textfeld 16">
            <a:extLst>
              <a:ext uri="{FF2B5EF4-FFF2-40B4-BE49-F238E27FC236}">
                <a16:creationId xmlns:a16="http://schemas.microsoft.com/office/drawing/2014/main" id="{139DDD84-0C0A-A788-26F3-40E08013E0DF}"/>
              </a:ext>
            </a:extLst>
          </p:cNvPr>
          <p:cNvSpPr txBox="1"/>
          <p:nvPr/>
        </p:nvSpPr>
        <p:spPr>
          <a:xfrm>
            <a:off x="535455" y="5177635"/>
            <a:ext cx="4604736" cy="1039772"/>
          </a:xfrm>
          <a:prstGeom prst="rect">
            <a:avLst/>
          </a:prstGeom>
          <a:noFill/>
        </p:spPr>
        <p:txBody>
          <a:bodyPr wrap="square" rtlCol="0">
            <a:spAutoFit/>
          </a:bodyPr>
          <a:lstStyle/>
          <a:p>
            <a:r>
              <a:rPr lang="en-US" sz="1539" b="1" dirty="0">
                <a:solidFill>
                  <a:srgbClr val="006666"/>
                </a:solidFill>
                <a:latin typeface="Calibri" panose="020F0502020204030204" pitchFamily="34" charset="0"/>
                <a:ea typeface="Calibri" panose="020F0502020204030204" pitchFamily="34" charset="0"/>
                <a:cs typeface="Calibri" panose="020F0502020204030204" pitchFamily="34" charset="0"/>
              </a:rPr>
              <a:t>The network is open to projects and is used
</a:t>
            </a:r>
            <a:r>
              <a:rPr lang="en-US" sz="1539" dirty="0">
                <a:solidFill>
                  <a:srgbClr val="006666"/>
                </a:solidFill>
                <a:latin typeface="Calibri" panose="020F0502020204030204" pitchFamily="34" charset="0"/>
                <a:ea typeface="Calibri" panose="020F0502020204030204" pitchFamily="34" charset="0"/>
                <a:cs typeface="Calibri" panose="020F0502020204030204" pitchFamily="34" charset="0"/>
              </a:rPr>
              <a:t>6 additional projects are already using the common garden network. The latest one investigates interactions between soil communities and plants.</a:t>
            </a:r>
            <a:endParaRPr lang="de-CH" sz="1539" dirty="0">
              <a:solidFill>
                <a:srgbClr val="006666"/>
              </a:solidFill>
              <a:latin typeface="Calibri" panose="020F0502020204030204" pitchFamily="34" charset="0"/>
              <a:ea typeface="Calibri" panose="020F0502020204030204" pitchFamily="34" charset="0"/>
              <a:cs typeface="Calibri" panose="020F0502020204030204" pitchFamily="34" charset="0"/>
            </a:endParaRPr>
          </a:p>
        </p:txBody>
      </p:sp>
      <p:pic>
        <p:nvPicPr>
          <p:cNvPr id="19" name="Grafik 18" descr="Ein Bild, das Muster, Stoff, draußen, Netz enthält.&#10;&#10;KI-generierte Inhalte können fehlerhaft sein.">
            <a:extLst>
              <a:ext uri="{FF2B5EF4-FFF2-40B4-BE49-F238E27FC236}">
                <a16:creationId xmlns:a16="http://schemas.microsoft.com/office/drawing/2014/main" id="{F4E6767A-6A24-C4A1-6F7A-20AA24CC98F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rot="5400000">
            <a:off x="5481410" y="4875849"/>
            <a:ext cx="1306467" cy="1798721"/>
          </a:xfrm>
          <a:prstGeom prst="rect">
            <a:avLst/>
          </a:prstGeom>
        </p:spPr>
      </p:pic>
      <p:sp>
        <p:nvSpPr>
          <p:cNvPr id="24" name="Textfeld 23">
            <a:extLst>
              <a:ext uri="{FF2B5EF4-FFF2-40B4-BE49-F238E27FC236}">
                <a16:creationId xmlns:a16="http://schemas.microsoft.com/office/drawing/2014/main" id="{E6A2DC49-8389-3279-E201-EB9BE34E0ADD}"/>
              </a:ext>
            </a:extLst>
          </p:cNvPr>
          <p:cNvSpPr txBox="1"/>
          <p:nvPr/>
        </p:nvSpPr>
        <p:spPr>
          <a:xfrm>
            <a:off x="5245897" y="6108164"/>
            <a:ext cx="1773067" cy="355482"/>
          </a:xfrm>
          <a:prstGeom prst="rect">
            <a:avLst/>
          </a:prstGeom>
          <a:solidFill>
            <a:schemeClr val="tx1">
              <a:alpha val="30000"/>
            </a:schemeClr>
          </a:solidFill>
        </p:spPr>
        <p:txBody>
          <a:bodyPr wrap="square" rtlCol="0">
            <a:spAutoFit/>
          </a:bodyPr>
          <a:lstStyle/>
          <a:p>
            <a:r>
              <a:rPr lang="de-CH" sz="855" dirty="0">
                <a:solidFill>
                  <a:schemeClr val="bg1"/>
                </a:solidFill>
                <a:latin typeface="Calibri" panose="020F0502020204030204" pitchFamily="34" charset="0"/>
                <a:ea typeface="Calibri" panose="020F0502020204030204" pitchFamily="34" charset="0"/>
                <a:cs typeface="Calibri" panose="020F0502020204030204" pitchFamily="34" charset="0"/>
              </a:rPr>
              <a:t>Germination </a:t>
            </a:r>
            <a:r>
              <a:rPr lang="de-CH" sz="855" dirty="0" err="1">
                <a:solidFill>
                  <a:schemeClr val="bg1"/>
                </a:solidFill>
                <a:latin typeface="Calibri" panose="020F0502020204030204" pitchFamily="34" charset="0"/>
                <a:ea typeface="Calibri" panose="020F0502020204030204" pitchFamily="34" charset="0"/>
                <a:cs typeface="Calibri" panose="020F0502020204030204" pitchFamily="34" charset="0"/>
              </a:rPr>
              <a:t>experiment</a:t>
            </a:r>
            <a:r>
              <a:rPr lang="de-CH" sz="855" dirty="0">
                <a:solidFill>
                  <a:schemeClr val="bg1"/>
                </a:solidFill>
                <a:latin typeface="Calibri" panose="020F0502020204030204" pitchFamily="34" charset="0"/>
                <a:ea typeface="Calibri" panose="020F0502020204030204" pitchFamily="34" charset="0"/>
                <a:cs typeface="Calibri" panose="020F0502020204030204" pitchFamily="34" charset="0"/>
              </a:rPr>
              <a:t> in Neuenegg, </a:t>
            </a:r>
            <a:r>
              <a:rPr lang="de-CH" sz="855" dirty="0" err="1">
                <a:solidFill>
                  <a:schemeClr val="bg1"/>
                </a:solidFill>
                <a:latin typeface="Calibri" panose="020F0502020204030204" pitchFamily="34" charset="0"/>
                <a:ea typeface="Calibri" panose="020F0502020204030204" pitchFamily="34" charset="0"/>
                <a:cs typeface="Calibri" panose="020F0502020204030204" pitchFamily="34" charset="0"/>
              </a:rPr>
              <a:t>Photo</a:t>
            </a:r>
            <a:r>
              <a:rPr lang="de-CH" sz="855" dirty="0">
                <a:solidFill>
                  <a:schemeClr val="bg1"/>
                </a:solidFill>
                <a:latin typeface="Calibri" panose="020F0502020204030204" pitchFamily="34" charset="0"/>
                <a:ea typeface="Calibri" panose="020F0502020204030204" pitchFamily="34" charset="0"/>
                <a:cs typeface="Calibri" panose="020F0502020204030204" pitchFamily="34" charset="0"/>
              </a:rPr>
              <a:t>: KS</a:t>
            </a:r>
          </a:p>
        </p:txBody>
      </p:sp>
      <p:pic>
        <p:nvPicPr>
          <p:cNvPr id="23" name="Grafik 22">
            <a:extLst>
              <a:ext uri="{FF2B5EF4-FFF2-40B4-BE49-F238E27FC236}">
                <a16:creationId xmlns:a16="http://schemas.microsoft.com/office/drawing/2014/main" id="{5BD609A7-83AD-E647-5711-B5D6ACBFEDC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034007" y="5121976"/>
            <a:ext cx="1790692" cy="1306468"/>
          </a:xfrm>
          <a:prstGeom prst="rect">
            <a:avLst/>
          </a:prstGeom>
        </p:spPr>
      </p:pic>
      <p:sp>
        <p:nvSpPr>
          <p:cNvPr id="25" name="Textfeld 24">
            <a:extLst>
              <a:ext uri="{FF2B5EF4-FFF2-40B4-BE49-F238E27FC236}">
                <a16:creationId xmlns:a16="http://schemas.microsoft.com/office/drawing/2014/main" id="{2DF3B56F-373F-B058-AAC2-87422BF4D5F0}"/>
              </a:ext>
            </a:extLst>
          </p:cNvPr>
          <p:cNvSpPr txBox="1"/>
          <p:nvPr/>
        </p:nvSpPr>
        <p:spPr>
          <a:xfrm>
            <a:off x="7008350" y="6246997"/>
            <a:ext cx="1816347" cy="223907"/>
          </a:xfrm>
          <a:prstGeom prst="rect">
            <a:avLst/>
          </a:prstGeom>
          <a:solidFill>
            <a:schemeClr val="tx1">
              <a:alpha val="30000"/>
            </a:schemeClr>
          </a:solidFill>
        </p:spPr>
        <p:txBody>
          <a:bodyPr wrap="square" rtlCol="0">
            <a:spAutoFit/>
          </a:bodyPr>
          <a:lstStyle/>
          <a:p>
            <a:r>
              <a:rPr lang="de-CH" sz="855" dirty="0">
                <a:solidFill>
                  <a:schemeClr val="bg1"/>
                </a:solidFill>
                <a:latin typeface="Calibri" panose="020F0502020204030204" pitchFamily="34" charset="0"/>
                <a:ea typeface="Calibri" panose="020F0502020204030204" pitchFamily="34" charset="0"/>
                <a:cs typeface="Calibri" panose="020F0502020204030204" pitchFamily="34" charset="0"/>
              </a:rPr>
              <a:t>Root </a:t>
            </a:r>
            <a:r>
              <a:rPr lang="de-CH" sz="855" dirty="0" err="1">
                <a:solidFill>
                  <a:schemeClr val="bg1"/>
                </a:solidFill>
                <a:latin typeface="Calibri" panose="020F0502020204030204" pitchFamily="34" charset="0"/>
                <a:ea typeface="Calibri" panose="020F0502020204030204" pitchFamily="34" charset="0"/>
                <a:cs typeface="Calibri" panose="020F0502020204030204" pitchFamily="34" charset="0"/>
              </a:rPr>
              <a:t>tips</a:t>
            </a:r>
            <a:r>
              <a:rPr lang="de-CH" sz="855"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de-CH" sz="855" dirty="0" err="1">
                <a:solidFill>
                  <a:schemeClr val="bg1"/>
                </a:solidFill>
                <a:latin typeface="Calibri" panose="020F0502020204030204" pitchFamily="34" charset="0"/>
                <a:ea typeface="Calibri" panose="020F0502020204030204" pitchFamily="34" charset="0"/>
                <a:cs typeface="Calibri" panose="020F0502020204030204" pitchFamily="34" charset="0"/>
              </a:rPr>
              <a:t>photo</a:t>
            </a:r>
            <a:r>
              <a:rPr lang="de-CH" sz="855" dirty="0">
                <a:solidFill>
                  <a:schemeClr val="bg1"/>
                </a:solidFill>
                <a:latin typeface="Calibri" panose="020F0502020204030204" pitchFamily="34" charset="0"/>
                <a:ea typeface="Calibri" panose="020F0502020204030204" pitchFamily="34" charset="0"/>
                <a:cs typeface="Calibri" panose="020F0502020204030204" pitchFamily="34" charset="0"/>
              </a:rPr>
              <a:t>: Gemma Rütten</a:t>
            </a:r>
          </a:p>
        </p:txBody>
      </p:sp>
      <p:sp>
        <p:nvSpPr>
          <p:cNvPr id="15" name="Textfeld 14">
            <a:extLst>
              <a:ext uri="{FF2B5EF4-FFF2-40B4-BE49-F238E27FC236}">
                <a16:creationId xmlns:a16="http://schemas.microsoft.com/office/drawing/2014/main" id="{7DF2131E-96CF-FF42-EB3A-735DB50C3FBE}"/>
              </a:ext>
            </a:extLst>
          </p:cNvPr>
          <p:cNvSpPr txBox="1"/>
          <p:nvPr/>
        </p:nvSpPr>
        <p:spPr>
          <a:xfrm>
            <a:off x="5571933" y="2204280"/>
            <a:ext cx="3252764" cy="2224070"/>
          </a:xfrm>
          <a:prstGeom prst="rect">
            <a:avLst/>
          </a:prstGeom>
          <a:noFill/>
        </p:spPr>
        <p:txBody>
          <a:bodyPr wrap="square" rtlCol="0">
            <a:spAutoFit/>
          </a:bodyPr>
          <a:lstStyle/>
          <a:p>
            <a:r>
              <a:rPr lang="en-US" sz="1539" b="1" dirty="0">
                <a:solidFill>
                  <a:srgbClr val="006666"/>
                </a:solidFill>
                <a:latin typeface="Calibri" panose="020F0502020204030204" pitchFamily="34" charset="0"/>
                <a:ea typeface="Calibri" panose="020F0502020204030204" pitchFamily="34" charset="0"/>
                <a:cs typeface="Calibri" panose="020F0502020204030204" pitchFamily="34" charset="0"/>
              </a:rPr>
              <a:t>Current Status </a:t>
            </a:r>
          </a:p>
          <a:p>
            <a:pPr marL="214303" indent="-214303">
              <a:buFont typeface="Arial" panose="020B0604020202020204" pitchFamily="34" charset="0"/>
              <a:buChar char="•"/>
            </a:pPr>
            <a:r>
              <a:rPr lang="en-US" sz="1539" dirty="0">
                <a:solidFill>
                  <a:srgbClr val="006666"/>
                </a:solidFill>
                <a:latin typeface="Calibri" panose="020F0502020204030204" pitchFamily="34" charset="0"/>
                <a:ea typeface="Calibri" panose="020F0502020204030204" pitchFamily="34" charset="0"/>
                <a:cs typeface="Calibri" panose="020F0502020204030204" pitchFamily="34" charset="0"/>
              </a:rPr>
              <a:t>The </a:t>
            </a:r>
            <a:r>
              <a:rPr lang="en-US" sz="1539" b="1" dirty="0">
                <a:solidFill>
                  <a:srgbClr val="006666"/>
                </a:solidFill>
                <a:latin typeface="Calibri" panose="020F0502020204030204" pitchFamily="34" charset="0"/>
                <a:ea typeface="Calibri" panose="020F0502020204030204" pitchFamily="34" charset="0"/>
                <a:cs typeface="Calibri" panose="020F0502020204030204" pitchFamily="34" charset="0"/>
              </a:rPr>
              <a:t>last common garden </a:t>
            </a:r>
            <a:r>
              <a:rPr lang="en-US" sz="1539" dirty="0">
                <a:solidFill>
                  <a:srgbClr val="006666"/>
                </a:solidFill>
                <a:latin typeface="Calibri" panose="020F0502020204030204" pitchFamily="34" charset="0"/>
                <a:ea typeface="Calibri" panose="020F0502020204030204" pitchFamily="34" charset="0"/>
                <a:cs typeface="Calibri" panose="020F0502020204030204" pitchFamily="34" charset="0"/>
              </a:rPr>
              <a:t>was set up in spring 2023
Since summer 2023, the </a:t>
            </a:r>
            <a:r>
              <a:rPr lang="en-US" sz="1539" b="1" dirty="0">
                <a:solidFill>
                  <a:srgbClr val="006666"/>
                </a:solidFill>
                <a:latin typeface="Calibri" panose="020F0502020204030204" pitchFamily="34" charset="0"/>
                <a:ea typeface="Calibri" panose="020F0502020204030204" pitchFamily="34" charset="0"/>
                <a:cs typeface="Calibri" panose="020F0502020204030204" pitchFamily="34" charset="0"/>
              </a:rPr>
              <a:t>survival and vitality </a:t>
            </a:r>
            <a:r>
              <a:rPr lang="en-US" sz="1539" dirty="0">
                <a:solidFill>
                  <a:srgbClr val="006666"/>
                </a:solidFill>
                <a:latin typeface="Calibri" panose="020F0502020204030204" pitchFamily="34" charset="0"/>
                <a:ea typeface="Calibri" panose="020F0502020204030204" pitchFamily="34" charset="0"/>
                <a:cs typeface="Calibri" panose="020F0502020204030204" pitchFamily="34" charset="0"/>
              </a:rPr>
              <a:t>of all trees have been assessed annually
Since autumn 2024, the </a:t>
            </a:r>
            <a:r>
              <a:rPr lang="en-US" sz="1539" b="1" dirty="0">
                <a:solidFill>
                  <a:srgbClr val="006666"/>
                </a:solidFill>
                <a:latin typeface="Calibri" panose="020F0502020204030204" pitchFamily="34" charset="0"/>
                <a:ea typeface="Calibri" panose="020F0502020204030204" pitchFamily="34" charset="0"/>
                <a:cs typeface="Calibri" panose="020F0502020204030204" pitchFamily="34" charset="0"/>
              </a:rPr>
              <a:t>growth</a:t>
            </a:r>
            <a:r>
              <a:rPr lang="en-US" sz="1539" dirty="0">
                <a:solidFill>
                  <a:srgbClr val="006666"/>
                </a:solidFill>
                <a:latin typeface="Calibri" panose="020F0502020204030204" pitchFamily="34" charset="0"/>
                <a:ea typeface="Calibri" panose="020F0502020204030204" pitchFamily="34" charset="0"/>
                <a:cs typeface="Calibri" panose="020F0502020204030204" pitchFamily="34" charset="0"/>
              </a:rPr>
              <a:t> of all trees has been surveyed every two years</a:t>
            </a:r>
            <a:endParaRPr lang="de-CH" sz="1539" dirty="0">
              <a:solidFill>
                <a:srgbClr val="006666"/>
              </a:solidFill>
              <a:latin typeface="Calibri" panose="020F0502020204030204" pitchFamily="34" charset="0"/>
              <a:ea typeface="Calibri" panose="020F0502020204030204" pitchFamily="34" charset="0"/>
              <a:cs typeface="Calibri" panose="020F0502020204030204" pitchFamily="34" charset="0"/>
            </a:endParaRPr>
          </a:p>
        </p:txBody>
      </p:sp>
      <p:pic>
        <p:nvPicPr>
          <p:cNvPr id="16" name="Grafik 15" descr="Ein Bild, das draußen, Himmel, Gras, Person enthält.&#10;&#10;KI-generierte Inhalte können fehlerhaft sein.">
            <a:extLst>
              <a:ext uri="{FF2B5EF4-FFF2-40B4-BE49-F238E27FC236}">
                <a16:creationId xmlns:a16="http://schemas.microsoft.com/office/drawing/2014/main" id="{F4C3DD53-FA28-625A-71EA-FF4258BB4FC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229112" y="444229"/>
            <a:ext cx="1595585" cy="1352239"/>
          </a:xfrm>
          <a:prstGeom prst="rect">
            <a:avLst/>
          </a:prstGeom>
        </p:spPr>
      </p:pic>
      <p:sp>
        <p:nvSpPr>
          <p:cNvPr id="18" name="Textfeld 17">
            <a:extLst>
              <a:ext uri="{FF2B5EF4-FFF2-40B4-BE49-F238E27FC236}">
                <a16:creationId xmlns:a16="http://schemas.microsoft.com/office/drawing/2014/main" id="{A078E751-6465-7FAF-135E-78F0B4D2DA0A}"/>
              </a:ext>
            </a:extLst>
          </p:cNvPr>
          <p:cNvSpPr txBox="1"/>
          <p:nvPr/>
        </p:nvSpPr>
        <p:spPr>
          <a:xfrm>
            <a:off x="7231486" y="1613392"/>
            <a:ext cx="1593211" cy="223907"/>
          </a:xfrm>
          <a:prstGeom prst="rect">
            <a:avLst/>
          </a:prstGeom>
          <a:solidFill>
            <a:schemeClr val="tx1">
              <a:alpha val="30000"/>
            </a:schemeClr>
          </a:solidFill>
        </p:spPr>
        <p:txBody>
          <a:bodyPr wrap="square" rtlCol="0">
            <a:spAutoFit/>
          </a:bodyPr>
          <a:lstStyle/>
          <a:p>
            <a:r>
              <a:rPr lang="de-CH" sz="855" dirty="0" err="1">
                <a:solidFill>
                  <a:schemeClr val="bg1"/>
                </a:solidFill>
                <a:latin typeface="Calibri" panose="020F0502020204030204" pitchFamily="34" charset="0"/>
                <a:ea typeface="Calibri" panose="020F0502020204030204" pitchFamily="34" charset="0"/>
                <a:cs typeface="Calibri" panose="020F0502020204030204" pitchFamily="34" charset="0"/>
              </a:rPr>
              <a:t>Champéry</a:t>
            </a:r>
            <a:r>
              <a:rPr lang="de-CH" sz="855"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de-CH" sz="855" dirty="0" err="1">
                <a:solidFill>
                  <a:schemeClr val="bg1"/>
                </a:solidFill>
                <a:latin typeface="Calibri" panose="020F0502020204030204" pitchFamily="34" charset="0"/>
                <a:ea typeface="Calibri" panose="020F0502020204030204" pitchFamily="34" charset="0"/>
                <a:cs typeface="Calibri" panose="020F0502020204030204" pitchFamily="34" charset="0"/>
              </a:rPr>
              <a:t>Photo</a:t>
            </a:r>
            <a:r>
              <a:rPr lang="de-CH" sz="855" dirty="0">
                <a:solidFill>
                  <a:schemeClr val="bg1"/>
                </a:solidFill>
                <a:latin typeface="Calibri" panose="020F0502020204030204" pitchFamily="34" charset="0"/>
                <a:ea typeface="Calibri" panose="020F0502020204030204" pitchFamily="34" charset="0"/>
                <a:cs typeface="Calibri" panose="020F0502020204030204" pitchFamily="34" charset="0"/>
              </a:rPr>
              <a:t>: S. Zurbuchen</a:t>
            </a:r>
          </a:p>
        </p:txBody>
      </p:sp>
    </p:spTree>
    <p:extLst>
      <p:ext uri="{BB962C8B-B14F-4D97-AF65-F5344CB8AC3E}">
        <p14:creationId xmlns:p14="http://schemas.microsoft.com/office/powerpoint/2010/main" val="32667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animBg="1"/>
      <p:bldP spid="25" grpId="0" animBg="1"/>
      <p:bldP spid="18"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939</Words>
  <Application>Microsoft Office PowerPoint</Application>
  <PresentationFormat>Bildschirmpräsentation (4:3)</PresentationFormat>
  <Paragraphs>49</Paragraphs>
  <Slides>3</Slides>
  <Notes>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vt:i4>
      </vt:variant>
    </vt:vector>
  </HeadingPairs>
  <TitlesOfParts>
    <vt:vector size="8" baseType="lpstr">
      <vt:lpstr>Aptos</vt:lpstr>
      <vt:lpstr>Aptos Display</vt:lpstr>
      <vt:lpstr>Arial</vt:lpstr>
      <vt:lpstr>Calibri</vt:lpstr>
      <vt:lpstr>Office</vt:lpstr>
      <vt:lpstr>PowerPoint-Präsentation</vt:lpstr>
      <vt:lpstr>Swiss common garden network of future tree species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Kathrin Streit</dc:creator>
  <cp:lastModifiedBy>Kathrin Streit</cp:lastModifiedBy>
  <cp:revision>1</cp:revision>
  <dcterms:created xsi:type="dcterms:W3CDTF">2025-10-15T08:49:53Z</dcterms:created>
  <dcterms:modified xsi:type="dcterms:W3CDTF">2025-10-15T10:09:31Z</dcterms:modified>
</cp:coreProperties>
</file>