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58" r:id="rId3"/>
    <p:sldId id="257" r:id="rId4"/>
    <p:sldId id="283" r:id="rId5"/>
    <p:sldId id="284" r:id="rId6"/>
    <p:sldId id="285" r:id="rId7"/>
    <p:sldId id="286" r:id="rId8"/>
    <p:sldId id="287" r:id="rId9"/>
    <p:sldId id="288" r:id="rId10"/>
    <p:sldId id="289" r:id="rId11"/>
    <p:sldId id="265" r:id="rId12"/>
    <p:sldId id="267" r:id="rId13"/>
    <p:sldId id="268" r:id="rId14"/>
    <p:sldId id="295" r:id="rId15"/>
    <p:sldId id="296" r:id="rId16"/>
    <p:sldId id="314" r:id="rId17"/>
    <p:sldId id="297" r:id="rId18"/>
    <p:sldId id="300" r:id="rId19"/>
    <p:sldId id="310" r:id="rId20"/>
    <p:sldId id="306" r:id="rId21"/>
    <p:sldId id="298" r:id="rId22"/>
    <p:sldId id="302" r:id="rId23"/>
    <p:sldId id="279" r:id="rId24"/>
    <p:sldId id="308" r:id="rId25"/>
    <p:sldId id="299" r:id="rId26"/>
    <p:sldId id="303" r:id="rId27"/>
    <p:sldId id="294" r:id="rId28"/>
    <p:sldId id="315" r:id="rId29"/>
    <p:sldId id="282" r:id="rId30"/>
    <p:sldId id="272" r:id="rId31"/>
    <p:sldId id="273" r:id="rId32"/>
    <p:sldId id="274" r:id="rId33"/>
    <p:sldId id="275" r:id="rId34"/>
    <p:sldId id="312" r:id="rId35"/>
    <p:sldId id="313" r:id="rId36"/>
    <p:sldId id="276" r:id="rId37"/>
    <p:sldId id="290" r:id="rId38"/>
    <p:sldId id="291" r:id="rId39"/>
    <p:sldId id="292" r:id="rId40"/>
    <p:sldId id="293" r:id="rId4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userDrawn="1">
          <p15:clr>
            <a:srgbClr val="A4A3A4"/>
          </p15:clr>
        </p15:guide>
        <p15:guide id="2" pos="5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F7F"/>
    <a:srgbClr val="76C187"/>
    <a:srgbClr val="48B56D"/>
    <a:srgbClr val="66D3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5"/>
    <p:restoredTop sz="91578" autoAdjust="0"/>
  </p:normalViewPr>
  <p:slideViewPr>
    <p:cSldViewPr snapToGrid="0" snapToObjects="1">
      <p:cViewPr varScale="1">
        <p:scale>
          <a:sx n="108" d="100"/>
          <a:sy n="108" d="100"/>
        </p:scale>
        <p:origin x="562" y="72"/>
      </p:cViewPr>
      <p:guideLst>
        <p:guide orient="horz" pos="1847"/>
        <p:guide pos="5382"/>
      </p:guideLst>
    </p:cSldViewPr>
  </p:slideViewPr>
  <p:notesTextViewPr>
    <p:cViewPr>
      <p:scale>
        <a:sx n="100" d="100"/>
        <a:sy n="100" d="100"/>
      </p:scale>
      <p:origin x="0" y="0"/>
    </p:cViewPr>
  </p:notesTextViewPr>
  <p:sorterViewPr>
    <p:cViewPr>
      <p:scale>
        <a:sx n="145" d="100"/>
        <a:sy n="14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5920F0-188D-A047-8577-8DB8ABC59C4E}" type="datetimeFigureOut">
              <a:rPr lang="en-US" smtClean="0"/>
              <a:t>11/22/2017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46C4E0-24C7-4E47-B3DC-4824D039FCAD}" type="slidenum">
              <a:rPr lang="en-US" smtClean="0"/>
              <a:t>‹Nr.›</a:t>
            </a:fld>
            <a:endParaRPr lang="en-US"/>
          </a:p>
        </p:txBody>
      </p:sp>
    </p:spTree>
    <p:extLst>
      <p:ext uri="{BB962C8B-B14F-4D97-AF65-F5344CB8AC3E}">
        <p14:creationId xmlns:p14="http://schemas.microsoft.com/office/powerpoint/2010/main" val="248731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Helios"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en.wikipedia.org/wiki/Eos" TargetMode="External"/><Relationship Id="rId4" Type="http://schemas.openxmlformats.org/officeDocument/2006/relationships/hyperlink" Target="https://en.wikipedia.org/wiki/Selen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Named after one</a:t>
            </a:r>
            <a:r>
              <a:rPr lang="en-US" baseline="0" dirty="0" smtClean="0"/>
              <a:t> of the</a:t>
            </a:r>
            <a:r>
              <a:rPr lang="en-US" dirty="0" smtClean="0"/>
              <a:t> sons</a:t>
            </a:r>
            <a:r>
              <a:rPr lang="en-US" baseline="0" dirty="0" smtClean="0"/>
              <a:t> of Uranus and Gaia from the </a:t>
            </a:r>
            <a:r>
              <a:rPr lang="en-US" baseline="0" dirty="0" err="1" smtClean="0"/>
              <a:t>greek</a:t>
            </a:r>
            <a:r>
              <a:rPr lang="en-US" baseline="0" dirty="0" smtClean="0"/>
              <a:t> mythology. Hyperion himself: father of</a:t>
            </a:r>
            <a:r>
              <a:rPr lang="en-US" dirty="0" smtClean="0"/>
              <a:t> </a:t>
            </a:r>
            <a:r>
              <a:rPr lang="en-US" dirty="0" smtClean="0">
                <a:hlinkClick r:id="rId3" tooltip="Helios"/>
              </a:rPr>
              <a:t>Helios</a:t>
            </a:r>
            <a:r>
              <a:rPr lang="en-US" dirty="0" smtClean="0"/>
              <a:t> (Sun), </a:t>
            </a:r>
            <a:r>
              <a:rPr lang="en-US" dirty="0" smtClean="0">
                <a:hlinkClick r:id="rId4" tooltip="Selene"/>
              </a:rPr>
              <a:t>Selene</a:t>
            </a:r>
            <a:r>
              <a:rPr lang="en-US" dirty="0" smtClean="0"/>
              <a:t> (Moon) and </a:t>
            </a:r>
            <a:r>
              <a:rPr lang="en-US" dirty="0" smtClean="0">
                <a:hlinkClick r:id="rId5" tooltip="Eos"/>
              </a:rPr>
              <a:t>Eos</a:t>
            </a:r>
            <a:r>
              <a:rPr lang="en-US" dirty="0" smtClean="0"/>
              <a:t> (Dawn);</a:t>
            </a:r>
            <a:r>
              <a:rPr lang="en-US" baseline="0" dirty="0" smtClean="0"/>
              <a:t> together with his sister Theia</a:t>
            </a:r>
            <a:endParaRPr lang="en-US" dirty="0"/>
          </a:p>
        </p:txBody>
      </p:sp>
      <p:sp>
        <p:nvSpPr>
          <p:cNvPr id="4" name="Slide Number Placeholder 3"/>
          <p:cNvSpPr>
            <a:spLocks noGrp="1"/>
          </p:cNvSpPr>
          <p:nvPr>
            <p:ph type="sldNum" sz="quarter" idx="10"/>
          </p:nvPr>
        </p:nvSpPr>
        <p:spPr/>
        <p:txBody>
          <a:bodyPr/>
          <a:lstStyle/>
          <a:p>
            <a:fld id="{0D46C4E0-24C7-4E47-B3DC-4824D039FCAD}" type="slidenum">
              <a:rPr lang="en-US" smtClean="0"/>
              <a:t>1</a:t>
            </a:fld>
            <a:endParaRPr lang="en-US"/>
          </a:p>
        </p:txBody>
      </p:sp>
    </p:spTree>
    <p:extLst>
      <p:ext uri="{BB962C8B-B14F-4D97-AF65-F5344CB8AC3E}">
        <p14:creationId xmlns:p14="http://schemas.microsoft.com/office/powerpoint/2010/main" val="1549911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Cite IT from </a:t>
            </a:r>
            <a:r>
              <a:rPr lang="en-US" dirty="0" err="1" smtClean="0"/>
              <a:t>hyperion.wsl.ch</a:t>
            </a:r>
            <a:r>
              <a:rPr lang="en-US" dirty="0" smtClean="0"/>
              <a:t>/cluster</a:t>
            </a:r>
            <a:endParaRPr lang="en-US" dirty="0"/>
          </a:p>
        </p:txBody>
      </p:sp>
      <p:sp>
        <p:nvSpPr>
          <p:cNvPr id="4" name="Slide Number Placeholder 3"/>
          <p:cNvSpPr>
            <a:spLocks noGrp="1"/>
          </p:cNvSpPr>
          <p:nvPr>
            <p:ph type="sldNum" sz="quarter" idx="10"/>
          </p:nvPr>
        </p:nvSpPr>
        <p:spPr/>
        <p:txBody>
          <a:bodyPr/>
          <a:lstStyle/>
          <a:p>
            <a:fld id="{0D46C4E0-24C7-4E47-B3DC-4824D039FCAD}" type="slidenum">
              <a:rPr lang="en-US" smtClean="0"/>
              <a:t>11</a:t>
            </a:fld>
            <a:endParaRPr lang="en-US"/>
          </a:p>
        </p:txBody>
      </p:sp>
    </p:spTree>
    <p:extLst>
      <p:ext uri="{BB962C8B-B14F-4D97-AF65-F5344CB8AC3E}">
        <p14:creationId xmlns:p14="http://schemas.microsoft.com/office/powerpoint/2010/main" val="1056606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Alternative to bash =&gt; </a:t>
            </a:r>
            <a:r>
              <a:rPr lang="en-US" dirty="0" err="1" smtClean="0"/>
              <a:t>csh</a:t>
            </a:r>
            <a:endParaRPr lang="en-US" dirty="0"/>
          </a:p>
        </p:txBody>
      </p:sp>
      <p:sp>
        <p:nvSpPr>
          <p:cNvPr id="4" name="Slide Number Placeholder 3"/>
          <p:cNvSpPr>
            <a:spLocks noGrp="1"/>
          </p:cNvSpPr>
          <p:nvPr>
            <p:ph type="sldNum" sz="quarter" idx="10"/>
          </p:nvPr>
        </p:nvSpPr>
        <p:spPr/>
        <p:txBody>
          <a:bodyPr/>
          <a:lstStyle/>
          <a:p>
            <a:fld id="{0D46C4E0-24C7-4E47-B3DC-4824D039FCAD}" type="slidenum">
              <a:rPr lang="en-US" smtClean="0"/>
              <a:t>12</a:t>
            </a:fld>
            <a:endParaRPr lang="en-US"/>
          </a:p>
        </p:txBody>
      </p:sp>
    </p:spTree>
    <p:extLst>
      <p:ext uri="{BB962C8B-B14F-4D97-AF65-F5344CB8AC3E}">
        <p14:creationId xmlns:p14="http://schemas.microsoft.com/office/powerpoint/2010/main" val="1197111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shell</a:t>
            </a:r>
            <a:r>
              <a:rPr lang="en-US" baseline="0" dirty="0" smtClean="0"/>
              <a:t> definition</a:t>
            </a:r>
          </a:p>
          <a:p>
            <a:r>
              <a:rPr lang="en-US" baseline="0" dirty="0" smtClean="0"/>
              <a:t>- </a:t>
            </a:r>
            <a:r>
              <a:rPr lang="en-US" baseline="0" dirty="0" err="1" smtClean="0"/>
              <a:t>sbatch</a:t>
            </a:r>
            <a:r>
              <a:rPr lang="en-US" baseline="0" dirty="0" smtClean="0"/>
              <a:t> arguments =&gt; mail; </a:t>
            </a:r>
            <a:r>
              <a:rPr lang="en-US" baseline="0" dirty="0" err="1" smtClean="0"/>
              <a:t>ntasks</a:t>
            </a:r>
            <a:r>
              <a:rPr lang="en-US" baseline="0" dirty="0" smtClean="0"/>
              <a:t>; time</a:t>
            </a:r>
          </a:p>
          <a:p>
            <a:r>
              <a:rPr lang="en-US" dirty="0" smtClean="0"/>
              <a:t>- copying</a:t>
            </a:r>
            <a:r>
              <a:rPr lang="en-US" baseline="0" dirty="0" smtClean="0"/>
              <a:t> =&gt; mention mounts: eco and lud11 and lud12</a:t>
            </a:r>
          </a:p>
          <a:p>
            <a:r>
              <a:rPr lang="en-US" dirty="0" smtClean="0"/>
              <a:t>- </a:t>
            </a:r>
            <a:r>
              <a:rPr lang="en-US" dirty="0" err="1" smtClean="0"/>
              <a:t>srun</a:t>
            </a:r>
            <a:r>
              <a:rPr lang="en-US" dirty="0" smtClean="0"/>
              <a:t> to run serial job (</a:t>
            </a:r>
            <a:r>
              <a:rPr lang="en-US" dirty="0" err="1" smtClean="0"/>
              <a:t>ntasks</a:t>
            </a:r>
            <a:r>
              <a:rPr lang="en-US" baseline="0" dirty="0" smtClean="0"/>
              <a:t>=1)</a:t>
            </a:r>
            <a:endParaRPr lang="en-US" dirty="0"/>
          </a:p>
        </p:txBody>
      </p:sp>
      <p:sp>
        <p:nvSpPr>
          <p:cNvPr id="4" name="Slide Number Placeholder 3"/>
          <p:cNvSpPr>
            <a:spLocks noGrp="1"/>
          </p:cNvSpPr>
          <p:nvPr>
            <p:ph type="sldNum" sz="quarter" idx="10"/>
          </p:nvPr>
        </p:nvSpPr>
        <p:spPr/>
        <p:txBody>
          <a:bodyPr/>
          <a:lstStyle/>
          <a:p>
            <a:fld id="{0D46C4E0-24C7-4E47-B3DC-4824D039FCAD}" type="slidenum">
              <a:rPr lang="en-US" smtClean="0"/>
              <a:t>13</a:t>
            </a:fld>
            <a:endParaRPr lang="en-US"/>
          </a:p>
        </p:txBody>
      </p:sp>
    </p:spTree>
    <p:extLst>
      <p:ext uri="{BB962C8B-B14F-4D97-AF65-F5344CB8AC3E}">
        <p14:creationId xmlns:p14="http://schemas.microsoft.com/office/powerpoint/2010/main" val="1368750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calls</a:t>
            </a:r>
            <a:r>
              <a:rPr lang="en-US" baseline="0" dirty="0" smtClean="0"/>
              <a:t> 16 instances of R, each of which with a unique SLURM_ARRAY_TASK_ID assigned (which can be supplied as argument)</a:t>
            </a:r>
            <a:endParaRPr lang="en-US" dirty="0"/>
          </a:p>
        </p:txBody>
      </p:sp>
      <p:sp>
        <p:nvSpPr>
          <p:cNvPr id="4" name="Slide Number Placeholder 3"/>
          <p:cNvSpPr>
            <a:spLocks noGrp="1"/>
          </p:cNvSpPr>
          <p:nvPr>
            <p:ph type="sldNum" sz="quarter" idx="10"/>
          </p:nvPr>
        </p:nvSpPr>
        <p:spPr/>
        <p:txBody>
          <a:bodyPr/>
          <a:lstStyle/>
          <a:p>
            <a:fld id="{0D46C4E0-24C7-4E47-B3DC-4824D039FCAD}" type="slidenum">
              <a:rPr lang="en-US" smtClean="0"/>
              <a:t>19</a:t>
            </a:fld>
            <a:endParaRPr lang="en-US"/>
          </a:p>
        </p:txBody>
      </p:sp>
    </p:spTree>
    <p:extLst>
      <p:ext uri="{BB962C8B-B14F-4D97-AF65-F5344CB8AC3E}">
        <p14:creationId xmlns:p14="http://schemas.microsoft.com/office/powerpoint/2010/main" val="199868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 needs to be called</a:t>
            </a:r>
            <a:r>
              <a:rPr lang="en-US" baseline="0" dirty="0" smtClean="0"/>
              <a:t> with </a:t>
            </a:r>
            <a:r>
              <a:rPr lang="en-US" baseline="0" dirty="0" err="1" smtClean="0"/>
              <a:t>mpirun</a:t>
            </a:r>
            <a:r>
              <a:rPr lang="en-US" baseline="0" dirty="0" smtClean="0"/>
              <a:t> so that it gets to use all available CPUs</a:t>
            </a:r>
          </a:p>
          <a:p>
            <a:r>
              <a:rPr lang="en-US" baseline="0" dirty="0" smtClean="0"/>
              <a:t>can be used in </a:t>
            </a:r>
            <a:r>
              <a:rPr lang="en-US" baseline="0" dirty="0" err="1" smtClean="0"/>
              <a:t>conjuction</a:t>
            </a:r>
            <a:r>
              <a:rPr lang="en-US" baseline="0" dirty="0" smtClean="0"/>
              <a:t> with, e.g., the </a:t>
            </a:r>
            <a:r>
              <a:rPr lang="en-US" baseline="0" dirty="0" err="1" smtClean="0"/>
              <a:t>foreach</a:t>
            </a:r>
            <a:r>
              <a:rPr lang="en-US" baseline="0" dirty="0" smtClean="0"/>
              <a:t> functionalities</a:t>
            </a:r>
            <a:endParaRPr lang="en-US" dirty="0"/>
          </a:p>
        </p:txBody>
      </p:sp>
      <p:sp>
        <p:nvSpPr>
          <p:cNvPr id="4" name="Slide Number Placeholder 3"/>
          <p:cNvSpPr>
            <a:spLocks noGrp="1"/>
          </p:cNvSpPr>
          <p:nvPr>
            <p:ph type="sldNum" sz="quarter" idx="10"/>
          </p:nvPr>
        </p:nvSpPr>
        <p:spPr/>
        <p:txBody>
          <a:bodyPr/>
          <a:lstStyle/>
          <a:p>
            <a:fld id="{0D46C4E0-24C7-4E47-B3DC-4824D039FCAD}" type="slidenum">
              <a:rPr lang="en-US" smtClean="0"/>
              <a:t>23</a:t>
            </a:fld>
            <a:endParaRPr lang="en-US"/>
          </a:p>
        </p:txBody>
      </p:sp>
    </p:spTree>
    <p:extLst>
      <p:ext uri="{BB962C8B-B14F-4D97-AF65-F5344CB8AC3E}">
        <p14:creationId xmlns:p14="http://schemas.microsoft.com/office/powerpoint/2010/main" val="315269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Bsp</a:t>
            </a:r>
            <a:r>
              <a:rPr lang="en-US" dirty="0" smtClean="0"/>
              <a:t> from :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mnt</a:t>
            </a:r>
            <a:r>
              <a:rPr lang="en-US" sz="1200" kern="1200" dirty="0" smtClean="0">
                <a:solidFill>
                  <a:schemeClr val="tx1"/>
                </a:solidFill>
                <a:effectLst/>
                <a:latin typeface="+mn-lt"/>
                <a:ea typeface="+mn-ea"/>
                <a:cs typeface="+mn-cs"/>
              </a:rPr>
              <a:t>/lud11/</a:t>
            </a:r>
            <a:r>
              <a:rPr lang="en-US" sz="1200" kern="1200" dirty="0" err="1" smtClean="0">
                <a:solidFill>
                  <a:schemeClr val="tx1"/>
                </a:solidFill>
                <a:effectLst/>
                <a:latin typeface="+mn-lt"/>
                <a:ea typeface="+mn-ea"/>
                <a:cs typeface="+mn-cs"/>
              </a:rPr>
              <a:t>karger</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hyperion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run_testscript.slurm</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46C4E0-24C7-4E47-B3DC-4824D039FCAD}" type="slidenum">
              <a:rPr lang="en-US" smtClean="0"/>
              <a:t>27</a:t>
            </a:fld>
            <a:endParaRPr lang="en-US"/>
          </a:p>
        </p:txBody>
      </p:sp>
    </p:spTree>
    <p:extLst>
      <p:ext uri="{BB962C8B-B14F-4D97-AF65-F5344CB8AC3E}">
        <p14:creationId xmlns:p14="http://schemas.microsoft.com/office/powerpoint/2010/main" val="1677550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 both knowledge wise and time wise</a:t>
            </a:r>
            <a:endParaRPr lang="en-US" dirty="0"/>
          </a:p>
        </p:txBody>
      </p:sp>
      <p:sp>
        <p:nvSpPr>
          <p:cNvPr id="4" name="Slide Number Placeholder 3"/>
          <p:cNvSpPr>
            <a:spLocks noGrp="1"/>
          </p:cNvSpPr>
          <p:nvPr>
            <p:ph type="sldNum" sz="quarter" idx="10"/>
          </p:nvPr>
        </p:nvSpPr>
        <p:spPr/>
        <p:txBody>
          <a:bodyPr/>
          <a:lstStyle/>
          <a:p>
            <a:fld id="{0D46C4E0-24C7-4E47-B3DC-4824D039FCAD}" type="slidenum">
              <a:rPr lang="en-US" smtClean="0"/>
              <a:t>29</a:t>
            </a:fld>
            <a:endParaRPr lang="en-US"/>
          </a:p>
        </p:txBody>
      </p:sp>
    </p:spTree>
    <p:extLst>
      <p:ext uri="{BB962C8B-B14F-4D97-AF65-F5344CB8AC3E}">
        <p14:creationId xmlns:p14="http://schemas.microsoft.com/office/powerpoint/2010/main" val="1433943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calls</a:t>
            </a:r>
            <a:r>
              <a:rPr lang="en-US" baseline="0" dirty="0" smtClean="0"/>
              <a:t> 16 instances of R, each of which with a unique SLURM_ARRAY_TASK_ID assigned (which can be supplied as argument)</a:t>
            </a:r>
            <a:endParaRPr lang="en-US" dirty="0"/>
          </a:p>
        </p:txBody>
      </p:sp>
      <p:sp>
        <p:nvSpPr>
          <p:cNvPr id="4" name="Slide Number Placeholder 3"/>
          <p:cNvSpPr>
            <a:spLocks noGrp="1"/>
          </p:cNvSpPr>
          <p:nvPr>
            <p:ph type="sldNum" sz="quarter" idx="10"/>
          </p:nvPr>
        </p:nvSpPr>
        <p:spPr/>
        <p:txBody>
          <a:bodyPr/>
          <a:lstStyle/>
          <a:p>
            <a:fld id="{0D46C4E0-24C7-4E47-B3DC-4824D039FCAD}" type="slidenum">
              <a:rPr lang="en-US" smtClean="0"/>
              <a:t>34</a:t>
            </a:fld>
            <a:endParaRPr lang="en-US"/>
          </a:p>
        </p:txBody>
      </p:sp>
    </p:spTree>
    <p:extLst>
      <p:ext uri="{BB962C8B-B14F-4D97-AF65-F5344CB8AC3E}">
        <p14:creationId xmlns:p14="http://schemas.microsoft.com/office/powerpoint/2010/main" val="1584560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keep in mind that</a:t>
            </a:r>
            <a:r>
              <a:rPr lang="en-US" baseline="0" dirty="0" smtClean="0"/>
              <a:t> subtasks with loads of I/O might not me best</a:t>
            </a:r>
          </a:p>
          <a:p>
            <a:r>
              <a:rPr lang="en-US" baseline="0" dirty="0" smtClean="0"/>
              <a:t>- keep in mind that it is often better to have fewer subtasks with loads of work than loads of subtasks with almost no work to be done (loose efficiency because of communication)</a:t>
            </a:r>
            <a:endParaRPr lang="en-US" dirty="0"/>
          </a:p>
        </p:txBody>
      </p:sp>
      <p:sp>
        <p:nvSpPr>
          <p:cNvPr id="4" name="Slide Number Placeholder 3"/>
          <p:cNvSpPr>
            <a:spLocks noGrp="1"/>
          </p:cNvSpPr>
          <p:nvPr>
            <p:ph type="sldNum" sz="quarter" idx="10"/>
          </p:nvPr>
        </p:nvSpPr>
        <p:spPr/>
        <p:txBody>
          <a:bodyPr/>
          <a:lstStyle/>
          <a:p>
            <a:fld id="{0D46C4E0-24C7-4E47-B3DC-4824D039FCAD}" type="slidenum">
              <a:rPr lang="en-US" smtClean="0"/>
              <a:t>2</a:t>
            </a:fld>
            <a:endParaRPr lang="en-US"/>
          </a:p>
        </p:txBody>
      </p:sp>
    </p:spTree>
    <p:extLst>
      <p:ext uri="{BB962C8B-B14F-4D97-AF65-F5344CB8AC3E}">
        <p14:creationId xmlns:p14="http://schemas.microsoft.com/office/powerpoint/2010/main" val="747354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Dalco</a:t>
            </a:r>
            <a:r>
              <a:rPr lang="en-US" baseline="0" dirty="0" smtClean="0"/>
              <a:t> Switzerland sits in </a:t>
            </a:r>
            <a:r>
              <a:rPr lang="en-US" baseline="0" dirty="0" err="1" smtClean="0"/>
              <a:t>Volketswil</a:t>
            </a:r>
            <a:r>
              <a:rPr lang="en-US" baseline="0" dirty="0" smtClean="0"/>
              <a:t>; provide HPC-environments for industries (Novartis, UBS, </a:t>
            </a:r>
            <a:r>
              <a:rPr lang="en-US" baseline="0" dirty="0" err="1" smtClean="0"/>
              <a:t>Sauber</a:t>
            </a:r>
            <a:r>
              <a:rPr lang="en-US" baseline="0" dirty="0" smtClean="0"/>
              <a:t> F1, </a:t>
            </a:r>
            <a:r>
              <a:rPr lang="mr-IN" baseline="0" dirty="0" smtClean="0"/>
              <a:t>…</a:t>
            </a:r>
            <a:r>
              <a:rPr lang="de-CH" baseline="0" dirty="0" smtClean="0"/>
              <a:t>) </a:t>
            </a:r>
            <a:r>
              <a:rPr lang="de-CH" baseline="0" dirty="0" err="1" smtClean="0"/>
              <a:t>and</a:t>
            </a:r>
            <a:r>
              <a:rPr lang="de-CH" baseline="0" dirty="0" smtClean="0"/>
              <a:t> </a:t>
            </a:r>
            <a:r>
              <a:rPr lang="de-CH" baseline="0" dirty="0" err="1" smtClean="0"/>
              <a:t>universities</a:t>
            </a:r>
            <a:r>
              <a:rPr lang="de-CH" baseline="0" dirty="0" smtClean="0"/>
              <a:t> (ETH, </a:t>
            </a:r>
            <a:r>
              <a:rPr lang="de-CH" baseline="0" dirty="0" err="1" smtClean="0"/>
              <a:t>Zurich</a:t>
            </a:r>
            <a:r>
              <a:rPr lang="de-CH" baseline="0" dirty="0" smtClean="0"/>
              <a:t>, Basel, </a:t>
            </a:r>
            <a:r>
              <a:rPr lang="mr-IN" baseline="0" dirty="0" smtClean="0"/>
              <a:t>…</a:t>
            </a:r>
            <a:r>
              <a:rPr lang="de-CH" baseline="0" dirty="0" smtClean="0"/>
              <a:t>)</a:t>
            </a:r>
            <a:endParaRPr lang="en-US" dirty="0"/>
          </a:p>
        </p:txBody>
      </p:sp>
      <p:sp>
        <p:nvSpPr>
          <p:cNvPr id="4" name="Slide Number Placeholder 3"/>
          <p:cNvSpPr>
            <a:spLocks noGrp="1"/>
          </p:cNvSpPr>
          <p:nvPr>
            <p:ph type="sldNum" sz="quarter" idx="10"/>
          </p:nvPr>
        </p:nvSpPr>
        <p:spPr/>
        <p:txBody>
          <a:bodyPr/>
          <a:lstStyle/>
          <a:p>
            <a:fld id="{0D46C4E0-24C7-4E47-B3DC-4824D039FCAD}" type="slidenum">
              <a:rPr lang="en-US" smtClean="0"/>
              <a:t>3</a:t>
            </a:fld>
            <a:endParaRPr lang="en-US"/>
          </a:p>
        </p:txBody>
      </p:sp>
    </p:spTree>
    <p:extLst>
      <p:ext uri="{BB962C8B-B14F-4D97-AF65-F5344CB8AC3E}">
        <p14:creationId xmlns:p14="http://schemas.microsoft.com/office/powerpoint/2010/main" val="547517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46C4E0-24C7-4E47-B3DC-4824D039FCAD}" type="slidenum">
              <a:rPr lang="en-US" smtClean="0"/>
              <a:t>4</a:t>
            </a:fld>
            <a:endParaRPr lang="en-US"/>
          </a:p>
        </p:txBody>
      </p:sp>
    </p:spTree>
    <p:extLst>
      <p:ext uri="{BB962C8B-B14F-4D97-AF65-F5344CB8AC3E}">
        <p14:creationId xmlns:p14="http://schemas.microsoft.com/office/powerpoint/2010/main" val="1415557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- 64 / 20 gives 3.2GB Ram</a:t>
            </a:r>
            <a:r>
              <a:rPr lang="en-US" baseline="0" dirty="0" smtClean="0"/>
              <a:t> per core</a:t>
            </a:r>
          </a:p>
          <a:p>
            <a:r>
              <a:rPr lang="en-US" dirty="0" smtClean="0"/>
              <a:t>- total memory of 1280GB Ram</a:t>
            </a:r>
            <a:endParaRPr lang="en-US" dirty="0"/>
          </a:p>
        </p:txBody>
      </p:sp>
      <p:sp>
        <p:nvSpPr>
          <p:cNvPr id="4" name="Slide Number Placeholder 3"/>
          <p:cNvSpPr>
            <a:spLocks noGrp="1"/>
          </p:cNvSpPr>
          <p:nvPr>
            <p:ph type="sldNum" sz="quarter" idx="10"/>
          </p:nvPr>
        </p:nvSpPr>
        <p:spPr/>
        <p:txBody>
          <a:bodyPr/>
          <a:lstStyle/>
          <a:p>
            <a:fld id="{0D46C4E0-24C7-4E47-B3DC-4824D039FCAD}" type="slidenum">
              <a:rPr lang="en-US" smtClean="0"/>
              <a:t>6</a:t>
            </a:fld>
            <a:endParaRPr lang="en-US"/>
          </a:p>
        </p:txBody>
      </p:sp>
    </p:spTree>
    <p:extLst>
      <p:ext uri="{BB962C8B-B14F-4D97-AF65-F5344CB8AC3E}">
        <p14:creationId xmlns:p14="http://schemas.microsoft.com/office/powerpoint/2010/main" val="805998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Lustre</a:t>
            </a:r>
            <a:r>
              <a:rPr lang="en-US" dirty="0" smtClean="0"/>
              <a:t> Filesystem (distributed system)</a:t>
            </a:r>
          </a:p>
          <a:p>
            <a:r>
              <a:rPr lang="en-US" dirty="0" smtClean="0"/>
              <a:t>Throughput: up to 9GB/s (expected ca. 5GB/s when multiple </a:t>
            </a:r>
            <a:r>
              <a:rPr lang="en-US" dirty="0" err="1" smtClean="0"/>
              <a:t>useres</a:t>
            </a:r>
            <a:r>
              <a:rPr lang="en-US" dirty="0" smtClean="0"/>
              <a:t>)</a:t>
            </a:r>
          </a:p>
          <a:p>
            <a:r>
              <a:rPr lang="en-US" dirty="0" smtClean="0"/>
              <a:t>Hard quota can be raised </a:t>
            </a:r>
            <a:r>
              <a:rPr lang="en-US" dirty="0" err="1" smtClean="0"/>
              <a:t>termporarily</a:t>
            </a:r>
            <a:r>
              <a:rPr lang="en-US" dirty="0" smtClean="0"/>
              <a:t> (contact IT)</a:t>
            </a:r>
            <a:endParaRPr lang="en-US" dirty="0"/>
          </a:p>
        </p:txBody>
      </p:sp>
      <p:sp>
        <p:nvSpPr>
          <p:cNvPr id="4" name="Slide Number Placeholder 3"/>
          <p:cNvSpPr>
            <a:spLocks noGrp="1"/>
          </p:cNvSpPr>
          <p:nvPr>
            <p:ph type="sldNum" sz="quarter" idx="10"/>
          </p:nvPr>
        </p:nvSpPr>
        <p:spPr/>
        <p:txBody>
          <a:bodyPr/>
          <a:lstStyle/>
          <a:p>
            <a:fld id="{0D46C4E0-24C7-4E47-B3DC-4824D039FCAD}" type="slidenum">
              <a:rPr lang="en-US" smtClean="0"/>
              <a:t>7</a:t>
            </a:fld>
            <a:endParaRPr lang="en-US"/>
          </a:p>
        </p:txBody>
      </p:sp>
    </p:spTree>
    <p:extLst>
      <p:ext uri="{BB962C8B-B14F-4D97-AF65-F5344CB8AC3E}">
        <p14:creationId xmlns:p14="http://schemas.microsoft.com/office/powerpoint/2010/main" val="976452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46C4E0-24C7-4E47-B3DC-4824D039FCAD}" type="slidenum">
              <a:rPr lang="en-US" smtClean="0"/>
              <a:t>8</a:t>
            </a:fld>
            <a:endParaRPr lang="en-US"/>
          </a:p>
        </p:txBody>
      </p:sp>
    </p:spTree>
    <p:extLst>
      <p:ext uri="{BB962C8B-B14F-4D97-AF65-F5344CB8AC3E}">
        <p14:creationId xmlns:p14="http://schemas.microsoft.com/office/powerpoint/2010/main" val="1986410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 both knowledge wise and time wise</a:t>
            </a:r>
            <a:endParaRPr lang="en-US" dirty="0"/>
          </a:p>
        </p:txBody>
      </p:sp>
      <p:sp>
        <p:nvSpPr>
          <p:cNvPr id="4" name="Slide Number Placeholder 3"/>
          <p:cNvSpPr>
            <a:spLocks noGrp="1"/>
          </p:cNvSpPr>
          <p:nvPr>
            <p:ph type="sldNum" sz="quarter" idx="10"/>
          </p:nvPr>
        </p:nvSpPr>
        <p:spPr/>
        <p:txBody>
          <a:bodyPr/>
          <a:lstStyle/>
          <a:p>
            <a:fld id="{0D46C4E0-24C7-4E47-B3DC-4824D039FCAD}" type="slidenum">
              <a:rPr lang="en-US" smtClean="0"/>
              <a:t>9</a:t>
            </a:fld>
            <a:endParaRPr lang="en-US"/>
          </a:p>
        </p:txBody>
      </p:sp>
    </p:spTree>
    <p:extLst>
      <p:ext uri="{BB962C8B-B14F-4D97-AF65-F5344CB8AC3E}">
        <p14:creationId xmlns:p14="http://schemas.microsoft.com/office/powerpoint/2010/main" val="1167059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Usual WSL-</a:t>
            </a:r>
            <a:r>
              <a:rPr lang="en-US" baseline="0" dirty="0" smtClean="0"/>
              <a:t>username and password</a:t>
            </a:r>
          </a:p>
          <a:p>
            <a:r>
              <a:rPr lang="en-US" baseline="0" dirty="0" err="1" smtClean="0"/>
              <a:t>ssh</a:t>
            </a:r>
            <a:r>
              <a:rPr lang="en-US" baseline="0" dirty="0" smtClean="0"/>
              <a:t> </a:t>
            </a:r>
            <a:r>
              <a:rPr lang="en-US" baseline="0" dirty="0" err="1" smtClean="0"/>
              <a:t>wueest@hyperion</a:t>
            </a:r>
            <a:endParaRPr lang="en-US" dirty="0" smtClean="0"/>
          </a:p>
          <a:p>
            <a:r>
              <a:rPr lang="en-US" dirty="0" smtClean="0"/>
              <a:t>Contact me in case you want connection</a:t>
            </a:r>
            <a:r>
              <a:rPr lang="en-US" baseline="0" dirty="0" smtClean="0"/>
              <a:t> without password!</a:t>
            </a:r>
            <a:endParaRPr lang="en-US" dirty="0"/>
          </a:p>
        </p:txBody>
      </p:sp>
      <p:sp>
        <p:nvSpPr>
          <p:cNvPr id="4" name="Slide Number Placeholder 3"/>
          <p:cNvSpPr>
            <a:spLocks noGrp="1"/>
          </p:cNvSpPr>
          <p:nvPr>
            <p:ph type="sldNum" sz="quarter" idx="10"/>
          </p:nvPr>
        </p:nvSpPr>
        <p:spPr/>
        <p:txBody>
          <a:bodyPr/>
          <a:lstStyle/>
          <a:p>
            <a:fld id="{0D46C4E0-24C7-4E47-B3DC-4824D039FCAD}" type="slidenum">
              <a:rPr lang="en-US" smtClean="0"/>
              <a:t>10</a:t>
            </a:fld>
            <a:endParaRPr lang="en-US"/>
          </a:p>
        </p:txBody>
      </p:sp>
    </p:spTree>
    <p:extLst>
      <p:ext uri="{BB962C8B-B14F-4D97-AF65-F5344CB8AC3E}">
        <p14:creationId xmlns:p14="http://schemas.microsoft.com/office/powerpoint/2010/main" val="624274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C720BB-BE62-6D4A-B8E6-D93DE613B841}" type="datetimeFigureOut">
              <a:t>22.11.2017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B37DA-8B59-084C-97A5-16A70E0D2E50}" type="slidenum">
              <a:t>‹Nr.›</a:t>
            </a:fld>
            <a:endParaRPr lang="en-US"/>
          </a:p>
        </p:txBody>
      </p:sp>
    </p:spTree>
    <p:extLst>
      <p:ext uri="{BB962C8B-B14F-4D97-AF65-F5344CB8AC3E}">
        <p14:creationId xmlns:p14="http://schemas.microsoft.com/office/powerpoint/2010/main" val="3067626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C720BB-BE62-6D4A-B8E6-D93DE613B841}" type="datetimeFigureOut">
              <a:t>22.11.2017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B37DA-8B59-084C-97A5-16A70E0D2E50}" type="slidenum">
              <a:t>‹Nr.›</a:t>
            </a:fld>
            <a:endParaRPr lang="en-US"/>
          </a:p>
        </p:txBody>
      </p:sp>
    </p:spTree>
    <p:extLst>
      <p:ext uri="{BB962C8B-B14F-4D97-AF65-F5344CB8AC3E}">
        <p14:creationId xmlns:p14="http://schemas.microsoft.com/office/powerpoint/2010/main" val="3890777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C720BB-BE62-6D4A-B8E6-D93DE613B841}" type="datetimeFigureOut">
              <a:t>22.11.2017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B37DA-8B59-084C-97A5-16A70E0D2E50}" type="slidenum">
              <a:t>‹Nr.›</a:t>
            </a:fld>
            <a:endParaRPr lang="en-US"/>
          </a:p>
        </p:txBody>
      </p:sp>
    </p:spTree>
    <p:extLst>
      <p:ext uri="{BB962C8B-B14F-4D97-AF65-F5344CB8AC3E}">
        <p14:creationId xmlns:p14="http://schemas.microsoft.com/office/powerpoint/2010/main" val="1624494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de-CH" noProof="0" dirty="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CH" noProof="0" dirty="0"/>
          </a:p>
        </p:txBody>
      </p:sp>
      <p:sp>
        <p:nvSpPr>
          <p:cNvPr id="4" name="Date Placeholder 3"/>
          <p:cNvSpPr>
            <a:spLocks noGrp="1"/>
          </p:cNvSpPr>
          <p:nvPr>
            <p:ph type="dt" sz="half" idx="10"/>
          </p:nvPr>
        </p:nvSpPr>
        <p:spPr/>
        <p:txBody>
          <a:bodyPr/>
          <a:lstStyle/>
          <a:p>
            <a:fld id="{B3C720BB-BE62-6D4A-B8E6-D93DE613B841}" type="datetimeFigureOut">
              <a:rPr lang="de-CH" noProof="0" smtClean="0"/>
              <a:t>22.11.2017</a:t>
            </a:fld>
            <a:endParaRPr lang="de-CH" noProof="0" dirty="0"/>
          </a:p>
        </p:txBody>
      </p:sp>
      <p:sp>
        <p:nvSpPr>
          <p:cNvPr id="5" name="Footer Placeholder 4"/>
          <p:cNvSpPr>
            <a:spLocks noGrp="1"/>
          </p:cNvSpPr>
          <p:nvPr>
            <p:ph type="ftr" sz="quarter" idx="11"/>
          </p:nvPr>
        </p:nvSpPr>
        <p:spPr/>
        <p:txBody>
          <a:bodyPr/>
          <a:lstStyle/>
          <a:p>
            <a:endParaRPr lang="de-CH" noProof="0" dirty="0"/>
          </a:p>
        </p:txBody>
      </p:sp>
      <p:sp>
        <p:nvSpPr>
          <p:cNvPr id="6" name="Slide Number Placeholder 5"/>
          <p:cNvSpPr>
            <a:spLocks noGrp="1"/>
          </p:cNvSpPr>
          <p:nvPr>
            <p:ph type="sldNum" sz="quarter" idx="12"/>
          </p:nvPr>
        </p:nvSpPr>
        <p:spPr/>
        <p:txBody>
          <a:bodyPr/>
          <a:lstStyle/>
          <a:p>
            <a:fld id="{B5CB37DA-8B59-084C-97A5-16A70E0D2E50}" type="slidenum">
              <a:rPr lang="de-CH" noProof="0" smtClean="0"/>
              <a:t>‹Nr.›</a:t>
            </a:fld>
            <a:endParaRPr lang="de-CH" noProof="0" dirty="0"/>
          </a:p>
        </p:txBody>
      </p:sp>
    </p:spTree>
    <p:extLst>
      <p:ext uri="{BB962C8B-B14F-4D97-AF65-F5344CB8AC3E}">
        <p14:creationId xmlns:p14="http://schemas.microsoft.com/office/powerpoint/2010/main" val="2355272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C720BB-BE62-6D4A-B8E6-D93DE613B841}" type="datetimeFigureOut">
              <a:t>22.11.2017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B37DA-8B59-084C-97A5-16A70E0D2E50}" type="slidenum">
              <a:t>‹Nr.›</a:t>
            </a:fld>
            <a:endParaRPr lang="en-US"/>
          </a:p>
        </p:txBody>
      </p:sp>
    </p:spTree>
    <p:extLst>
      <p:ext uri="{BB962C8B-B14F-4D97-AF65-F5344CB8AC3E}">
        <p14:creationId xmlns:p14="http://schemas.microsoft.com/office/powerpoint/2010/main" val="2911310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C720BB-BE62-6D4A-B8E6-D93DE613B841}" type="datetimeFigureOut">
              <a:t>22.11.2017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B37DA-8B59-084C-97A5-16A70E0D2E50}" type="slidenum">
              <a:t>‹Nr.›</a:t>
            </a:fld>
            <a:endParaRPr lang="en-US"/>
          </a:p>
        </p:txBody>
      </p:sp>
    </p:spTree>
    <p:extLst>
      <p:ext uri="{BB962C8B-B14F-4D97-AF65-F5344CB8AC3E}">
        <p14:creationId xmlns:p14="http://schemas.microsoft.com/office/powerpoint/2010/main" val="3947827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C720BB-BE62-6D4A-B8E6-D93DE613B841}" type="datetimeFigureOut">
              <a:t>22.11.2017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CB37DA-8B59-084C-97A5-16A70E0D2E50}" type="slidenum">
              <a:t>‹Nr.›</a:t>
            </a:fld>
            <a:endParaRPr lang="en-US"/>
          </a:p>
        </p:txBody>
      </p:sp>
    </p:spTree>
    <p:extLst>
      <p:ext uri="{BB962C8B-B14F-4D97-AF65-F5344CB8AC3E}">
        <p14:creationId xmlns:p14="http://schemas.microsoft.com/office/powerpoint/2010/main" val="3104888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C720BB-BE62-6D4A-B8E6-D93DE613B841}" type="datetimeFigureOut">
              <a:t>22.11.2017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CB37DA-8B59-084C-97A5-16A70E0D2E50}" type="slidenum">
              <a:t>‹Nr.›</a:t>
            </a:fld>
            <a:endParaRPr lang="en-US"/>
          </a:p>
        </p:txBody>
      </p:sp>
    </p:spTree>
    <p:extLst>
      <p:ext uri="{BB962C8B-B14F-4D97-AF65-F5344CB8AC3E}">
        <p14:creationId xmlns:p14="http://schemas.microsoft.com/office/powerpoint/2010/main" val="1446496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720BB-BE62-6D4A-B8E6-D93DE613B841}" type="datetimeFigureOut">
              <a:t>22.11.2017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CB37DA-8B59-084C-97A5-16A70E0D2E50}" type="slidenum">
              <a:t>‹Nr.›</a:t>
            </a:fld>
            <a:endParaRPr lang="en-US"/>
          </a:p>
        </p:txBody>
      </p:sp>
    </p:spTree>
    <p:extLst>
      <p:ext uri="{BB962C8B-B14F-4D97-AF65-F5344CB8AC3E}">
        <p14:creationId xmlns:p14="http://schemas.microsoft.com/office/powerpoint/2010/main" val="1785832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C720BB-BE62-6D4A-B8E6-D93DE613B841}" type="datetimeFigureOut">
              <a:t>22.11.2017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B37DA-8B59-084C-97A5-16A70E0D2E50}" type="slidenum">
              <a:t>‹Nr.›</a:t>
            </a:fld>
            <a:endParaRPr lang="en-US"/>
          </a:p>
        </p:txBody>
      </p:sp>
    </p:spTree>
    <p:extLst>
      <p:ext uri="{BB962C8B-B14F-4D97-AF65-F5344CB8AC3E}">
        <p14:creationId xmlns:p14="http://schemas.microsoft.com/office/powerpoint/2010/main" val="1823350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C720BB-BE62-6D4A-B8E6-D93DE613B841}" type="datetimeFigureOut">
              <a:t>22.11.2017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B37DA-8B59-084C-97A5-16A70E0D2E50}" type="slidenum">
              <a:t>‹Nr.›</a:t>
            </a:fld>
            <a:endParaRPr lang="en-US"/>
          </a:p>
        </p:txBody>
      </p:sp>
    </p:spTree>
    <p:extLst>
      <p:ext uri="{BB962C8B-B14F-4D97-AF65-F5344CB8AC3E}">
        <p14:creationId xmlns:p14="http://schemas.microsoft.com/office/powerpoint/2010/main" val="212049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Trebuchet MS"/>
                <a:cs typeface="Trebuchet MS"/>
              </a:defRPr>
            </a:lvl1pPr>
          </a:lstStyle>
          <a:p>
            <a:fld id="{B3C720BB-BE62-6D4A-B8E6-D93DE613B841}" type="datetimeFigureOut">
              <a:rPr lang="en-US"/>
              <a:pPr/>
              <a:t>11/22/2017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Trebuchet MS"/>
                <a:cs typeface="Trebuchet MS"/>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Trebuchet MS"/>
                <a:cs typeface="Trebuchet MS"/>
              </a:defRPr>
            </a:lvl1pPr>
          </a:lstStyle>
          <a:p>
            <a:fld id="{B5CB37DA-8B59-084C-97A5-16A70E0D2E50}" type="slidenum">
              <a:rPr lang="uk-UA"/>
              <a:pPr/>
              <a:t>‹Nr.›</a:t>
            </a:fld>
            <a:endParaRPr lang="uk-UA"/>
          </a:p>
        </p:txBody>
      </p:sp>
    </p:spTree>
    <p:extLst>
      <p:ext uri="{BB962C8B-B14F-4D97-AF65-F5344CB8AC3E}">
        <p14:creationId xmlns:p14="http://schemas.microsoft.com/office/powerpoint/2010/main" val="1778374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FFFF00"/>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a:solidFill>
            <a:schemeClr val="bg1"/>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a:solidFill>
            <a:schemeClr val="bg1"/>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chemeClr val="bg1"/>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chemeClr val="bg1"/>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hyperion</a:t>
            </a:r>
            <a:endParaRPr lang="en-US" dirty="0"/>
          </a:p>
        </p:txBody>
      </p:sp>
      <p:sp>
        <p:nvSpPr>
          <p:cNvPr id="3" name="Subtitle 2"/>
          <p:cNvSpPr>
            <a:spLocks noGrp="1"/>
          </p:cNvSpPr>
          <p:nvPr>
            <p:ph type="subTitle" idx="1"/>
          </p:nvPr>
        </p:nvSpPr>
        <p:spPr/>
        <p:txBody>
          <a:bodyPr>
            <a:normAutofit/>
          </a:bodyPr>
          <a:lstStyle/>
          <a:p>
            <a:r>
              <a:rPr lang="en-US" dirty="0" smtClean="0"/>
              <a:t>HPC@WSL</a:t>
            </a:r>
          </a:p>
        </p:txBody>
      </p:sp>
      <p:pic>
        <p:nvPicPr>
          <p:cNvPr id="1028" name="Picture 4" descr="http://hyperion.wsl.ch/images/Hyperion_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7182" y="3413760"/>
            <a:ext cx="1796817" cy="178689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6" name="Picture 4" descr="http://hyperion.wsl.ch/images/Hyperion_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4" y="3413760"/>
            <a:ext cx="1796817" cy="178689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515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a:t>
            </a:r>
            <a:r>
              <a:rPr lang="de-CH" dirty="0" smtClean="0"/>
              <a:t> CONNECT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get an account from IT</a:t>
            </a:r>
          </a:p>
          <a:p>
            <a:pPr lvl="1"/>
            <a:r>
              <a:rPr lang="en-US" dirty="0"/>
              <a:t>s</a:t>
            </a:r>
            <a:r>
              <a:rPr lang="en-US" dirty="0" smtClean="0"/>
              <a:t>ee details on </a:t>
            </a:r>
            <a:r>
              <a:rPr lang="en-US" dirty="0" smtClean="0">
                <a:solidFill>
                  <a:srgbClr val="FDFF7F"/>
                </a:solidFill>
              </a:rPr>
              <a:t>http://</a:t>
            </a:r>
            <a:r>
              <a:rPr lang="en-US" dirty="0" err="1" smtClean="0">
                <a:solidFill>
                  <a:srgbClr val="FDFF7F"/>
                </a:solidFill>
              </a:rPr>
              <a:t>hyperion.wsl.ch</a:t>
            </a:r>
            <a:endParaRPr lang="en-US" dirty="0">
              <a:solidFill>
                <a:srgbClr val="FDFF7F"/>
              </a:solidFill>
            </a:endParaRPr>
          </a:p>
          <a:p>
            <a:r>
              <a:rPr lang="en-US" dirty="0" smtClean="0"/>
              <a:t>via </a:t>
            </a:r>
            <a:r>
              <a:rPr lang="en-US" dirty="0" err="1" smtClean="0"/>
              <a:t>ssh</a:t>
            </a:r>
            <a:endParaRPr lang="en-US" dirty="0" smtClean="0"/>
          </a:p>
          <a:p>
            <a:pPr lvl="1"/>
            <a:r>
              <a:rPr lang="en-US" dirty="0" smtClean="0"/>
              <a:t>Windows:</a:t>
            </a:r>
          </a:p>
          <a:p>
            <a:pPr lvl="2"/>
            <a:r>
              <a:rPr lang="en-US" dirty="0" smtClean="0"/>
              <a:t>download, install, and use Putty:</a:t>
            </a:r>
            <a:r>
              <a:rPr lang="en-US" dirty="0"/>
              <a:t/>
            </a:r>
            <a:br>
              <a:rPr lang="en-US" dirty="0"/>
            </a:br>
            <a:r>
              <a:rPr lang="en-US" dirty="0">
                <a:solidFill>
                  <a:srgbClr val="FDFF7F"/>
                </a:solidFill>
              </a:rPr>
              <a:t>http://</a:t>
            </a:r>
            <a:r>
              <a:rPr lang="en-US" dirty="0" err="1" smtClean="0">
                <a:solidFill>
                  <a:srgbClr val="FDFF7F"/>
                </a:solidFill>
              </a:rPr>
              <a:t>hyperion.wsl.ch</a:t>
            </a:r>
            <a:r>
              <a:rPr lang="en-US" dirty="0" smtClean="0">
                <a:solidFill>
                  <a:srgbClr val="FDFF7F"/>
                </a:solidFill>
              </a:rPr>
              <a:t>/download</a:t>
            </a:r>
          </a:p>
          <a:p>
            <a:pPr lvl="2"/>
            <a:r>
              <a:rPr lang="en-US" dirty="0" smtClean="0"/>
              <a:t>maybe better: </a:t>
            </a:r>
            <a:r>
              <a:rPr lang="en-US" dirty="0" err="1" smtClean="0"/>
              <a:t>linux</a:t>
            </a:r>
            <a:r>
              <a:rPr lang="en-US" dirty="0" smtClean="0"/>
              <a:t> subsystem</a:t>
            </a:r>
          </a:p>
          <a:p>
            <a:pPr lvl="1"/>
            <a:r>
              <a:rPr lang="en-US" dirty="0" smtClean="0"/>
              <a:t>UNIX-</a:t>
            </a:r>
            <a:r>
              <a:rPr lang="en-US" dirty="0" err="1" smtClean="0"/>
              <a:t>alikes</a:t>
            </a:r>
            <a:r>
              <a:rPr lang="en-US" dirty="0" smtClean="0"/>
              <a:t> (</a:t>
            </a:r>
            <a:r>
              <a:rPr lang="en-US" dirty="0"/>
              <a:t>Linux, </a:t>
            </a:r>
            <a:r>
              <a:rPr lang="en-US" dirty="0" err="1" smtClean="0"/>
              <a:t>MacOS</a:t>
            </a:r>
            <a:r>
              <a:rPr lang="en-US" dirty="0" smtClean="0"/>
              <a:t>, </a:t>
            </a:r>
            <a:r>
              <a:rPr lang="mr-IN" dirty="0" smtClean="0"/>
              <a:t>…</a:t>
            </a:r>
            <a:r>
              <a:rPr lang="en-US" dirty="0" smtClean="0"/>
              <a:t>)</a:t>
            </a:r>
          </a:p>
          <a:p>
            <a:pPr lvl="2"/>
            <a:r>
              <a:rPr lang="en-US" dirty="0" smtClean="0"/>
              <a:t>built-in </a:t>
            </a:r>
            <a:r>
              <a:rPr lang="en-US" dirty="0" err="1" smtClean="0"/>
              <a:t>ssh</a:t>
            </a:r>
            <a:r>
              <a:rPr lang="en-US" dirty="0" smtClean="0"/>
              <a:t/>
            </a:r>
            <a:br>
              <a:rPr lang="en-US" dirty="0" smtClean="0"/>
            </a:br>
            <a:r>
              <a:rPr lang="en-US" dirty="0" smtClean="0"/>
              <a:t/>
            </a:r>
            <a:br>
              <a:rPr lang="en-US" dirty="0" smtClean="0"/>
            </a:br>
            <a:endParaRPr lang="en-US" dirty="0" smtClean="0">
              <a:solidFill>
                <a:schemeClr val="bg1">
                  <a:lumMod val="75000"/>
                </a:schemeClr>
              </a:solidFill>
              <a:latin typeface="Lucida Console" charset="0"/>
              <a:ea typeface="Lucida Console" charset="0"/>
              <a:cs typeface="Lucida Console"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1591" b="11813"/>
          <a:stretch/>
        </p:blipFill>
        <p:spPr>
          <a:xfrm>
            <a:off x="1666733" y="4109847"/>
            <a:ext cx="5868961" cy="365904"/>
          </a:xfrm>
          <a:prstGeom prst="rect">
            <a:avLst/>
          </a:prstGeom>
        </p:spPr>
      </p:pic>
      <p:pic>
        <p:nvPicPr>
          <p:cNvPr id="4100" name="Picture 4" descr="mage result for put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3417" y="2045399"/>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5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a:t>
            </a:r>
            <a:r>
              <a:rPr lang="de-CH" dirty="0"/>
              <a:t> </a:t>
            </a:r>
            <a:r>
              <a:rPr lang="de-CH" dirty="0" smtClean="0"/>
              <a:t>RUN A JOB</a:t>
            </a:r>
            <a:endParaRPr lang="en-US" dirty="0"/>
          </a:p>
        </p:txBody>
      </p:sp>
      <p:sp>
        <p:nvSpPr>
          <p:cNvPr id="3" name="Content Placeholder 2"/>
          <p:cNvSpPr>
            <a:spLocks noGrp="1"/>
          </p:cNvSpPr>
          <p:nvPr>
            <p:ph idx="1"/>
          </p:nvPr>
        </p:nvSpPr>
        <p:spPr/>
        <p:txBody>
          <a:bodyPr>
            <a:normAutofit fontScale="92500"/>
          </a:bodyPr>
          <a:lstStyle/>
          <a:p>
            <a:r>
              <a:rPr lang="en-US" dirty="0" smtClean="0">
                <a:solidFill>
                  <a:srgbClr val="FDFF7F"/>
                </a:solidFill>
              </a:rPr>
              <a:t>SLURM:</a:t>
            </a:r>
          </a:p>
          <a:p>
            <a:pPr lvl="1"/>
            <a:r>
              <a:rPr lang="en-US" dirty="0" smtClean="0">
                <a:solidFill>
                  <a:srgbClr val="FDFF7F"/>
                </a:solidFill>
              </a:rPr>
              <a:t>S</a:t>
            </a:r>
            <a:r>
              <a:rPr lang="en-US" dirty="0" smtClean="0"/>
              <a:t>imple </a:t>
            </a:r>
            <a:r>
              <a:rPr lang="en-US" dirty="0">
                <a:solidFill>
                  <a:srgbClr val="FDFF7F"/>
                </a:solidFill>
              </a:rPr>
              <a:t>L</a:t>
            </a:r>
            <a:r>
              <a:rPr lang="en-US" dirty="0"/>
              <a:t>inux </a:t>
            </a:r>
            <a:r>
              <a:rPr lang="en-US" dirty="0">
                <a:solidFill>
                  <a:srgbClr val="FDFF7F"/>
                </a:solidFill>
              </a:rPr>
              <a:t>U</a:t>
            </a:r>
            <a:r>
              <a:rPr lang="en-US" dirty="0"/>
              <a:t>tility for </a:t>
            </a:r>
            <a:r>
              <a:rPr lang="en-US" dirty="0">
                <a:solidFill>
                  <a:srgbClr val="FDFF7F"/>
                </a:solidFill>
              </a:rPr>
              <a:t>R</a:t>
            </a:r>
            <a:r>
              <a:rPr lang="en-US" dirty="0"/>
              <a:t>esource </a:t>
            </a:r>
            <a:r>
              <a:rPr lang="en-US" dirty="0" smtClean="0">
                <a:solidFill>
                  <a:srgbClr val="FDFF7F"/>
                </a:solidFill>
              </a:rPr>
              <a:t>M</a:t>
            </a:r>
            <a:r>
              <a:rPr lang="en-US" dirty="0" smtClean="0"/>
              <a:t>anagement</a:t>
            </a:r>
          </a:p>
          <a:p>
            <a:pPr lvl="2"/>
            <a:r>
              <a:rPr lang="en-US" dirty="0" smtClean="0"/>
              <a:t>job submission system =&gt; suit of commands</a:t>
            </a:r>
          </a:p>
          <a:p>
            <a:pPr lvl="1"/>
            <a:r>
              <a:rPr lang="en-US" dirty="0" smtClean="0"/>
              <a:t>“[</a:t>
            </a:r>
            <a:r>
              <a:rPr lang="mr-IN" dirty="0" smtClean="0"/>
              <a:t>…</a:t>
            </a:r>
            <a:r>
              <a:rPr lang="de-CH" dirty="0" smtClean="0"/>
              <a:t>] </a:t>
            </a:r>
            <a:r>
              <a:rPr lang="en-US" dirty="0"/>
              <a:t>is very easy to learn and </a:t>
            </a:r>
            <a:r>
              <a:rPr lang="en-US" dirty="0" smtClean="0"/>
              <a:t>use.”</a:t>
            </a:r>
          </a:p>
          <a:p>
            <a:pPr lvl="1"/>
            <a:r>
              <a:rPr lang="en-US" dirty="0" smtClean="0"/>
              <a:t>use </a:t>
            </a:r>
            <a:r>
              <a:rPr lang="en-US" dirty="0" err="1" smtClean="0">
                <a:solidFill>
                  <a:schemeClr val="bg1">
                    <a:lumMod val="65000"/>
                  </a:schemeClr>
                </a:solidFill>
                <a:latin typeface="Lucida Console" charset="0"/>
                <a:ea typeface="Lucida Console" charset="0"/>
                <a:cs typeface="Lucida Console" charset="0"/>
              </a:rPr>
              <a:t>sbatch</a:t>
            </a:r>
            <a:r>
              <a:rPr lang="en-US" dirty="0" smtClean="0"/>
              <a:t> command</a:t>
            </a:r>
            <a:endParaRPr lang="en-US" dirty="0"/>
          </a:p>
          <a:p>
            <a:pPr lvl="1"/>
            <a:endParaRPr lang="en-US" dirty="0" smtClean="0">
              <a:solidFill>
                <a:schemeClr val="bg1">
                  <a:lumMod val="75000"/>
                </a:schemeClr>
              </a:solidFill>
              <a:latin typeface="Lucida Console" charset="0"/>
              <a:ea typeface="Lucida Console" charset="0"/>
              <a:cs typeface="Lucida Console" charset="0"/>
            </a:endParaRPr>
          </a:p>
          <a:p>
            <a:pPr lvl="1"/>
            <a:r>
              <a:rPr lang="en-US" dirty="0" smtClean="0"/>
              <a:t>call a batch script: </a:t>
            </a:r>
            <a:r>
              <a:rPr lang="en-US" dirty="0" err="1" smtClean="0">
                <a:solidFill>
                  <a:schemeClr val="bg1">
                    <a:lumMod val="65000"/>
                  </a:schemeClr>
                </a:solidFill>
                <a:latin typeface="Lucida Console" charset="0"/>
                <a:ea typeface="Lucida Console" charset="0"/>
                <a:cs typeface="Lucida Console" charset="0"/>
              </a:rPr>
              <a:t>testjob.slurm</a:t>
            </a:r>
            <a:endParaRPr lang="en-US" dirty="0">
              <a:solidFill>
                <a:schemeClr val="bg1">
                  <a:lumMod val="65000"/>
                </a:schemeClr>
              </a:solidFill>
              <a:latin typeface="Lucida Console" charset="0"/>
              <a:ea typeface="Lucida Console" charset="0"/>
              <a:cs typeface="Lucida Console"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39" t="7456" b="8071"/>
          <a:stretch/>
        </p:blipFill>
        <p:spPr>
          <a:xfrm>
            <a:off x="1314026" y="3705014"/>
            <a:ext cx="5223327" cy="264160"/>
          </a:xfrm>
          <a:prstGeom prst="rect">
            <a:avLst/>
          </a:prstGeom>
        </p:spPr>
      </p:pic>
    </p:spTree>
    <p:extLst>
      <p:ext uri="{BB962C8B-B14F-4D97-AF65-F5344CB8AC3E}">
        <p14:creationId xmlns:p14="http://schemas.microsoft.com/office/powerpoint/2010/main" val="14969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BASIC BATCH SCRIPT</a:t>
            </a:r>
            <a:endParaRPr lang="en-US" dirty="0"/>
          </a:p>
        </p:txBody>
      </p:sp>
      <p:sp>
        <p:nvSpPr>
          <p:cNvPr id="3" name="Content Placeholder 2"/>
          <p:cNvSpPr>
            <a:spLocks noGrp="1"/>
          </p:cNvSpPr>
          <p:nvPr>
            <p:ph idx="1"/>
          </p:nvPr>
        </p:nvSpPr>
        <p:spPr/>
        <p:txBody>
          <a:bodyPr/>
          <a:lstStyle/>
          <a:p>
            <a:r>
              <a:rPr lang="en-US" dirty="0" smtClean="0"/>
              <a:t>Basic structure</a:t>
            </a:r>
          </a:p>
          <a:p>
            <a:pPr lvl="1"/>
            <a:r>
              <a:rPr lang="en-US" dirty="0" smtClean="0">
                <a:solidFill>
                  <a:schemeClr val="bg1">
                    <a:lumMod val="65000"/>
                  </a:schemeClr>
                </a:solidFill>
                <a:latin typeface="Lucida Console" charset="0"/>
                <a:ea typeface="Lucida Console" charset="0"/>
                <a:cs typeface="Lucida Console" charset="0"/>
              </a:rPr>
              <a:t>#!/bin/bash</a:t>
            </a:r>
          </a:p>
          <a:p>
            <a:pPr lvl="1"/>
            <a:r>
              <a:rPr lang="en-US" dirty="0" err="1" smtClean="0">
                <a:solidFill>
                  <a:srgbClr val="FDFF7F"/>
                </a:solidFill>
                <a:latin typeface="Lucida Console" charset="0"/>
                <a:ea typeface="Lucida Console" charset="0"/>
                <a:cs typeface="Lucida Console" charset="0"/>
              </a:rPr>
              <a:t>sbatch</a:t>
            </a:r>
            <a:r>
              <a:rPr lang="en-US" dirty="0" smtClean="0">
                <a:solidFill>
                  <a:srgbClr val="FDFF7F"/>
                </a:solidFill>
              </a:rPr>
              <a:t> arguments</a:t>
            </a:r>
          </a:p>
          <a:p>
            <a:pPr lvl="1"/>
            <a:r>
              <a:rPr lang="en-US" dirty="0" smtClean="0">
                <a:solidFill>
                  <a:srgbClr val="00B0F0"/>
                </a:solidFill>
              </a:rPr>
              <a:t>organize data</a:t>
            </a:r>
          </a:p>
          <a:p>
            <a:pPr lvl="1"/>
            <a:r>
              <a:rPr lang="en-US" dirty="0" smtClean="0">
                <a:solidFill>
                  <a:srgbClr val="FF0000"/>
                </a:solidFill>
              </a:rPr>
              <a:t>run job</a:t>
            </a:r>
          </a:p>
          <a:p>
            <a:pPr lvl="1"/>
            <a:r>
              <a:rPr lang="en-US" dirty="0" smtClean="0">
                <a:solidFill>
                  <a:srgbClr val="00B0F0"/>
                </a:solidFill>
              </a:rPr>
              <a:t>organize data</a:t>
            </a:r>
            <a:endParaRPr lang="en-US" dirty="0">
              <a:solidFill>
                <a:srgbClr val="00B0F0"/>
              </a:solidFill>
            </a:endParaRPr>
          </a:p>
        </p:txBody>
      </p:sp>
    </p:spTree>
    <p:extLst>
      <p:ext uri="{BB962C8B-B14F-4D97-AF65-F5344CB8AC3E}">
        <p14:creationId xmlns:p14="http://schemas.microsoft.com/office/powerpoint/2010/main" val="83331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a:t>
            </a:r>
            <a:r>
              <a:rPr lang="en-US" dirty="0" smtClean="0"/>
              <a:t>BASIC BATCH </a:t>
            </a:r>
            <a:r>
              <a:rPr lang="en-US" dirty="0"/>
              <a:t>SCRIPT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000" y="1197029"/>
            <a:ext cx="8460000" cy="3559858"/>
          </a:xfrm>
          <a:prstGeom prst="rect">
            <a:avLst/>
          </a:prstGeom>
        </p:spPr>
      </p:pic>
      <p:sp>
        <p:nvSpPr>
          <p:cNvPr id="5" name="Rectangle 4"/>
          <p:cNvSpPr/>
          <p:nvPr/>
        </p:nvSpPr>
        <p:spPr>
          <a:xfrm>
            <a:off x="368127" y="1624532"/>
            <a:ext cx="8366571" cy="1680755"/>
          </a:xfrm>
          <a:prstGeom prst="rect">
            <a:avLst/>
          </a:prstGeom>
          <a:solidFill>
            <a:srgbClr val="FDFF7F">
              <a:alpha val="40000"/>
            </a:srgbClr>
          </a:solidFill>
          <a:ln w="38100">
            <a:solidFill>
              <a:srgbClr val="FDF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68126" y="1206086"/>
            <a:ext cx="1417131" cy="230829"/>
          </a:xfrm>
          <a:prstGeom prst="rect">
            <a:avLst/>
          </a:prstGeom>
          <a:solidFill>
            <a:schemeClr val="bg1">
              <a:lumMod val="65000"/>
              <a:alpha val="40000"/>
            </a:schemeClr>
          </a:solidFill>
          <a:ln w="381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68128" y="3479457"/>
            <a:ext cx="6563896" cy="304801"/>
          </a:xfrm>
          <a:prstGeom prst="rect">
            <a:avLst/>
          </a:prstGeom>
          <a:solidFill>
            <a:srgbClr val="00B0F0">
              <a:alpha val="40000"/>
            </a:srgbClr>
          </a:solidFill>
          <a:ln w="381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68126" y="3944981"/>
            <a:ext cx="6198137" cy="304801"/>
          </a:xfrm>
          <a:prstGeom prst="rect">
            <a:avLst/>
          </a:prstGeom>
          <a:solidFill>
            <a:srgbClr val="FF0000">
              <a:alpha val="40000"/>
            </a:srgbClr>
          </a:solid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68126" y="4395134"/>
            <a:ext cx="7077703" cy="304801"/>
          </a:xfrm>
          <a:prstGeom prst="rect">
            <a:avLst/>
          </a:prstGeom>
          <a:solidFill>
            <a:srgbClr val="00B0F0">
              <a:alpha val="40000"/>
            </a:srgbClr>
          </a:solidFill>
          <a:ln w="3810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08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SET UP A BATCH SCRIPT</a:t>
            </a:r>
          </a:p>
        </p:txBody>
      </p:sp>
      <p:sp>
        <p:nvSpPr>
          <p:cNvPr id="3" name="Content Placeholder 2"/>
          <p:cNvSpPr>
            <a:spLocks noGrp="1"/>
          </p:cNvSpPr>
          <p:nvPr>
            <p:ph idx="1"/>
          </p:nvPr>
        </p:nvSpPr>
        <p:spPr/>
        <p:txBody>
          <a:bodyPr>
            <a:normAutofit lnSpcReduction="10000"/>
          </a:bodyPr>
          <a:lstStyle/>
          <a:p>
            <a:r>
              <a:rPr lang="en-US" dirty="0" smtClean="0"/>
              <a:t>varieties of jobs</a:t>
            </a:r>
          </a:p>
          <a:p>
            <a:pPr lvl="1"/>
            <a:r>
              <a:rPr lang="en-US" dirty="0" smtClean="0"/>
              <a:t>serial job(s)</a:t>
            </a:r>
          </a:p>
          <a:p>
            <a:pPr lvl="1"/>
            <a:r>
              <a:rPr lang="en-US" dirty="0" smtClean="0"/>
              <a:t>array of jobs</a:t>
            </a:r>
          </a:p>
          <a:p>
            <a:pPr lvl="1"/>
            <a:r>
              <a:rPr lang="en-US" dirty="0" smtClean="0"/>
              <a:t>parallel jobs</a:t>
            </a:r>
          </a:p>
          <a:p>
            <a:pPr lvl="1"/>
            <a:r>
              <a:rPr lang="en-US" dirty="0" smtClean="0"/>
              <a:t>advanced configuration</a:t>
            </a:r>
          </a:p>
          <a:p>
            <a:pPr lvl="2"/>
            <a:r>
              <a:rPr lang="en-US" dirty="0" smtClean="0"/>
              <a:t>several jobs</a:t>
            </a:r>
          </a:p>
          <a:p>
            <a:pPr lvl="2"/>
            <a:r>
              <a:rPr lang="en-US" dirty="0" smtClean="0"/>
              <a:t>each of which with several CPUs </a:t>
            </a:r>
          </a:p>
        </p:txBody>
      </p:sp>
    </p:spTree>
    <p:extLst>
      <p:ext uri="{BB962C8B-B14F-4D97-AF65-F5344CB8AC3E}">
        <p14:creationId xmlns:p14="http://schemas.microsoft.com/office/powerpoint/2010/main" val="121030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SET UP A BATCH SCRIPT</a:t>
            </a:r>
          </a:p>
        </p:txBody>
      </p:sp>
      <p:sp>
        <p:nvSpPr>
          <p:cNvPr id="3" name="Content Placeholder 2"/>
          <p:cNvSpPr>
            <a:spLocks noGrp="1"/>
          </p:cNvSpPr>
          <p:nvPr>
            <p:ph idx="1"/>
          </p:nvPr>
        </p:nvSpPr>
        <p:spPr/>
        <p:txBody>
          <a:bodyPr>
            <a:normAutofit lnSpcReduction="10000"/>
          </a:bodyPr>
          <a:lstStyle/>
          <a:p>
            <a:r>
              <a:rPr lang="en-US" dirty="0" smtClean="0"/>
              <a:t>varieties of jobs</a:t>
            </a:r>
          </a:p>
          <a:p>
            <a:pPr lvl="1"/>
            <a:r>
              <a:rPr lang="en-US" dirty="0" smtClean="0"/>
              <a:t>serial job(s)</a:t>
            </a:r>
          </a:p>
          <a:p>
            <a:pPr lvl="1"/>
            <a:r>
              <a:rPr lang="en-US" dirty="0" smtClean="0"/>
              <a:t>array of jobs</a:t>
            </a:r>
          </a:p>
          <a:p>
            <a:pPr lvl="1"/>
            <a:r>
              <a:rPr lang="en-US" dirty="0" smtClean="0"/>
              <a:t>parallel jobs</a:t>
            </a:r>
          </a:p>
          <a:p>
            <a:pPr lvl="1"/>
            <a:r>
              <a:rPr lang="en-US" dirty="0" smtClean="0"/>
              <a:t>advanced configuration</a:t>
            </a:r>
          </a:p>
          <a:p>
            <a:pPr lvl="2"/>
            <a:r>
              <a:rPr lang="en-US" dirty="0" smtClean="0"/>
              <a:t>several jobs</a:t>
            </a:r>
          </a:p>
          <a:p>
            <a:pPr lvl="2"/>
            <a:r>
              <a:rPr lang="en-US" dirty="0" smtClean="0"/>
              <a:t>each of which with several CPUs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7392" b="10114"/>
          <a:stretch/>
        </p:blipFill>
        <p:spPr>
          <a:xfrm>
            <a:off x="6784221" y="1833488"/>
            <a:ext cx="2049699" cy="324000"/>
          </a:xfrm>
          <a:prstGeom prst="rect">
            <a:avLst/>
          </a:prstGeom>
        </p:spPr>
      </p:pic>
      <p:sp>
        <p:nvSpPr>
          <p:cNvPr id="6" name="Cross 5"/>
          <p:cNvSpPr>
            <a:spLocks noChangeAspect="1"/>
          </p:cNvSpPr>
          <p:nvPr/>
        </p:nvSpPr>
        <p:spPr>
          <a:xfrm rot="2700000">
            <a:off x="7583645" y="1708935"/>
            <a:ext cx="540000" cy="540000"/>
          </a:xfrm>
          <a:prstGeom prst="plus">
            <a:avLst>
              <a:gd name="adj" fmla="val 38480"/>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ight Brace 3"/>
          <p:cNvSpPr/>
          <p:nvPr/>
        </p:nvSpPr>
        <p:spPr>
          <a:xfrm>
            <a:off x="6325299" y="2231472"/>
            <a:ext cx="419450" cy="2114025"/>
          </a:xfrm>
          <a:prstGeom prst="rightBrace">
            <a:avLst>
              <a:gd name="adj1" fmla="val 34333"/>
              <a:gd name="adj2" fmla="val 50000"/>
            </a:avLst>
          </a:prstGeom>
          <a:ln>
            <a:solidFill>
              <a:srgbClr val="FDFF7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6868427" y="3026874"/>
            <a:ext cx="1694695" cy="523220"/>
          </a:xfrm>
          <a:prstGeom prst="rect">
            <a:avLst/>
          </a:prstGeom>
          <a:noFill/>
        </p:spPr>
        <p:txBody>
          <a:bodyPr wrap="none" rtlCol="0">
            <a:spAutoFit/>
          </a:bodyPr>
          <a:lstStyle/>
          <a:p>
            <a:r>
              <a:rPr lang="en-US" sz="2800" smtClean="0">
                <a:solidFill>
                  <a:srgbClr val="FDFF7F"/>
                </a:solidFill>
                <a:latin typeface="Trebuchet MS" charset="0"/>
                <a:ea typeface="Trebuchet MS" charset="0"/>
                <a:cs typeface="Trebuchet MS" charset="0"/>
              </a:rPr>
              <a:t>examples</a:t>
            </a:r>
            <a:endParaRPr lang="en-US" sz="2800">
              <a:solidFill>
                <a:srgbClr val="FDFF7F"/>
              </a:solidFill>
              <a:latin typeface="Trebuchet MS" charset="0"/>
              <a:ea typeface="Trebuchet MS" charset="0"/>
              <a:cs typeface="Trebuchet MS" charset="0"/>
            </a:endParaRPr>
          </a:p>
        </p:txBody>
      </p:sp>
    </p:spTree>
    <p:extLst>
      <p:ext uri="{BB962C8B-B14F-4D97-AF65-F5344CB8AC3E}">
        <p14:creationId xmlns:p14="http://schemas.microsoft.com/office/powerpoint/2010/main" val="170967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SET UP A BATCH SCRIPT</a:t>
            </a:r>
          </a:p>
        </p:txBody>
      </p:sp>
      <p:sp>
        <p:nvSpPr>
          <p:cNvPr id="3" name="Content Placeholder 2"/>
          <p:cNvSpPr>
            <a:spLocks noGrp="1"/>
          </p:cNvSpPr>
          <p:nvPr>
            <p:ph idx="1"/>
          </p:nvPr>
        </p:nvSpPr>
        <p:spPr/>
        <p:txBody>
          <a:bodyPr/>
          <a:lstStyle/>
          <a:p>
            <a:r>
              <a:rPr lang="en-US" dirty="0" smtClean="0"/>
              <a:t>all examples</a:t>
            </a:r>
          </a:p>
          <a:p>
            <a:pPr lvl="1"/>
            <a:r>
              <a:rPr lang="en-US" dirty="0" smtClean="0"/>
              <a:t>produce a series of 16 files</a:t>
            </a:r>
          </a:p>
          <a:p>
            <a:pPr lvl="1"/>
            <a:r>
              <a:rPr lang="en-US" dirty="0" smtClean="0"/>
              <a:t>each file named with an index i</a:t>
            </a:r>
            <a:r>
              <a:rPr lang="en-US" baseline="-25000" dirty="0" smtClean="0"/>
              <a:t>1..16</a:t>
            </a:r>
          </a:p>
          <a:p>
            <a:pPr lvl="1"/>
            <a:r>
              <a:rPr lang="en-US" dirty="0" smtClean="0"/>
              <a:t>can be of any format (*.txt, *.</a:t>
            </a:r>
            <a:r>
              <a:rPr lang="en-US" dirty="0" err="1" smtClean="0"/>
              <a:t>rdata</a:t>
            </a:r>
            <a:r>
              <a:rPr lang="en-US" dirty="0" smtClean="0"/>
              <a:t>, *.</a:t>
            </a:r>
            <a:r>
              <a:rPr lang="en-US" dirty="0" err="1" smtClean="0"/>
              <a:t>tif</a:t>
            </a:r>
            <a:r>
              <a:rPr lang="en-US" dirty="0" smtClean="0"/>
              <a:t>, *.</a:t>
            </a:r>
            <a:r>
              <a:rPr lang="en-US" dirty="0" err="1" smtClean="0"/>
              <a:t>ncdf</a:t>
            </a:r>
            <a:r>
              <a:rPr lang="en-US" dirty="0" smtClean="0"/>
              <a:t>, *.*)</a:t>
            </a:r>
            <a:endParaRPr lang="en-US" dirty="0"/>
          </a:p>
        </p:txBody>
      </p:sp>
    </p:spTree>
    <p:extLst>
      <p:ext uri="{BB962C8B-B14F-4D97-AF65-F5344CB8AC3E}">
        <p14:creationId xmlns:p14="http://schemas.microsoft.com/office/powerpoint/2010/main" val="110458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SET UP A BATCH SCRIPT</a:t>
            </a:r>
          </a:p>
        </p:txBody>
      </p:sp>
      <p:sp>
        <p:nvSpPr>
          <p:cNvPr id="3" name="Content Placeholder 2"/>
          <p:cNvSpPr>
            <a:spLocks noGrp="1"/>
          </p:cNvSpPr>
          <p:nvPr>
            <p:ph idx="1"/>
          </p:nvPr>
        </p:nvSpPr>
        <p:spPr/>
        <p:txBody>
          <a:bodyPr>
            <a:normAutofit lnSpcReduction="10000"/>
          </a:bodyPr>
          <a:lstStyle/>
          <a:p>
            <a:r>
              <a:rPr lang="en-US" dirty="0" smtClean="0"/>
              <a:t>varieties of jobs</a:t>
            </a:r>
          </a:p>
          <a:p>
            <a:pPr lvl="1"/>
            <a:r>
              <a:rPr lang="en-US" dirty="0" smtClean="0">
                <a:solidFill>
                  <a:schemeClr val="bg1">
                    <a:lumMod val="75000"/>
                  </a:schemeClr>
                </a:solidFill>
              </a:rPr>
              <a:t>serial job(s)</a:t>
            </a:r>
          </a:p>
          <a:p>
            <a:pPr lvl="1"/>
            <a:r>
              <a:rPr lang="en-US" dirty="0" smtClean="0">
                <a:solidFill>
                  <a:srgbClr val="FDFF7F"/>
                </a:solidFill>
              </a:rPr>
              <a:t>array of jobs</a:t>
            </a:r>
          </a:p>
          <a:p>
            <a:pPr lvl="1"/>
            <a:r>
              <a:rPr lang="en-US" dirty="0" smtClean="0">
                <a:solidFill>
                  <a:schemeClr val="bg1">
                    <a:lumMod val="75000"/>
                  </a:schemeClr>
                </a:solidFill>
              </a:rPr>
              <a:t>parallel jobs</a:t>
            </a:r>
          </a:p>
          <a:p>
            <a:pPr lvl="1"/>
            <a:r>
              <a:rPr lang="en-US" dirty="0" smtClean="0">
                <a:solidFill>
                  <a:schemeClr val="bg1">
                    <a:lumMod val="75000"/>
                  </a:schemeClr>
                </a:solidFill>
              </a:rPr>
              <a:t>advanced configuration</a:t>
            </a:r>
          </a:p>
          <a:p>
            <a:pPr lvl="2"/>
            <a:r>
              <a:rPr lang="en-US" dirty="0" smtClean="0">
                <a:solidFill>
                  <a:schemeClr val="bg1">
                    <a:lumMod val="75000"/>
                  </a:schemeClr>
                </a:solidFill>
              </a:rPr>
              <a:t>several jobs</a:t>
            </a:r>
          </a:p>
          <a:p>
            <a:pPr lvl="2"/>
            <a:r>
              <a:rPr lang="en-US" dirty="0" smtClean="0">
                <a:solidFill>
                  <a:schemeClr val="bg1">
                    <a:lumMod val="75000"/>
                  </a:schemeClr>
                </a:solidFill>
              </a:rPr>
              <a:t>each of which with several CPUs </a:t>
            </a:r>
          </a:p>
        </p:txBody>
      </p:sp>
    </p:spTree>
    <p:extLst>
      <p:ext uri="{BB962C8B-B14F-4D97-AF65-F5344CB8AC3E}">
        <p14:creationId xmlns:p14="http://schemas.microsoft.com/office/powerpoint/2010/main" val="796317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CH" sz="2800" dirty="0" smtClean="0"/>
              <a:t>A simple R </a:t>
            </a:r>
            <a:r>
              <a:rPr lang="de-CH" sz="2800" dirty="0" err="1" smtClean="0"/>
              <a:t>script</a:t>
            </a:r>
            <a:r>
              <a:rPr lang="de-CH" sz="2800" dirty="0" smtClean="0"/>
              <a:t> (</a:t>
            </a:r>
            <a:r>
              <a:rPr lang="de-CH" sz="2800" dirty="0" err="1" smtClean="0"/>
              <a:t>your</a:t>
            </a:r>
            <a:r>
              <a:rPr lang="de-CH" sz="2800" dirty="0" smtClean="0"/>
              <a:t> «</a:t>
            </a:r>
            <a:r>
              <a:rPr lang="de-CH" sz="2800" dirty="0" err="1" smtClean="0"/>
              <a:t>task</a:t>
            </a:r>
            <a:r>
              <a:rPr lang="de-CH" sz="2800" dirty="0" smtClean="0"/>
              <a:t>»)</a:t>
            </a:r>
            <a:br>
              <a:rPr lang="de-CH" sz="2800" dirty="0" smtClean="0"/>
            </a:br>
            <a:r>
              <a:rPr lang="de-CH" sz="2800" dirty="0" smtClean="0"/>
              <a:t>(</a:t>
            </a:r>
            <a:r>
              <a:rPr lang="de-CH" sz="2800" dirty="0" err="1" smtClean="0"/>
              <a:t>that</a:t>
            </a:r>
            <a:r>
              <a:rPr lang="de-CH" sz="2800" dirty="0" smtClean="0"/>
              <a:t> </a:t>
            </a:r>
            <a:r>
              <a:rPr lang="de-CH" sz="2800" dirty="0" err="1" smtClean="0"/>
              <a:t>creates</a:t>
            </a:r>
            <a:r>
              <a:rPr lang="de-CH" sz="2800" dirty="0" smtClean="0"/>
              <a:t> </a:t>
            </a:r>
            <a:r>
              <a:rPr lang="de-CH" sz="2800" dirty="0" err="1" smtClean="0"/>
              <a:t>one</a:t>
            </a:r>
            <a:r>
              <a:rPr lang="de-CH" sz="2800" dirty="0" smtClean="0"/>
              <a:t> </a:t>
            </a:r>
            <a:r>
              <a:rPr lang="de-CH" sz="2800" dirty="0" err="1" smtClean="0"/>
              <a:t>indexed</a:t>
            </a:r>
            <a:r>
              <a:rPr lang="de-CH" sz="2800" dirty="0" smtClean="0"/>
              <a:t> *.</a:t>
            </a:r>
            <a:r>
              <a:rPr lang="de-CH" sz="2800" dirty="0" err="1" smtClean="0"/>
              <a:t>txt</a:t>
            </a:r>
            <a:r>
              <a:rPr lang="de-CH" sz="2800" dirty="0" smtClean="0"/>
              <a:t> </a:t>
            </a:r>
            <a:r>
              <a:rPr lang="de-CH" sz="2800" dirty="0" err="1" smtClean="0"/>
              <a:t>file</a:t>
            </a:r>
            <a:r>
              <a:rPr lang="de-CH" sz="2800" dirty="0" smtClean="0"/>
              <a:t>)</a:t>
            </a:r>
            <a:endParaRPr lang="de-CH" sz="2800" dirty="0"/>
          </a:p>
        </p:txBody>
      </p:sp>
      <p:sp>
        <p:nvSpPr>
          <p:cNvPr id="5" name="Inhaltsplatzhalter 4"/>
          <p:cNvSpPr>
            <a:spLocks noGrp="1"/>
          </p:cNvSpPr>
          <p:nvPr>
            <p:ph idx="1"/>
          </p:nvPr>
        </p:nvSpPr>
        <p:spPr/>
        <p:txBody>
          <a:bodyPr>
            <a:normAutofit/>
          </a:bodyPr>
          <a:lstStyle/>
          <a:p>
            <a:pPr marL="0" indent="0">
              <a:buNone/>
            </a:pPr>
            <a:r>
              <a:rPr lang="en-US" sz="1200" dirty="0" smtClean="0">
                <a:solidFill>
                  <a:schemeClr val="bg1">
                    <a:lumMod val="50000"/>
                  </a:schemeClr>
                </a:solidFill>
                <a:latin typeface="Courier New" panose="02070309020205020404" pitchFamily="49" charset="0"/>
                <a:cs typeface="Courier New" panose="02070309020205020404" pitchFamily="49" charset="0"/>
              </a:rPr>
              <a:t># </a:t>
            </a:r>
            <a:r>
              <a:rPr lang="en-US" sz="1200" dirty="0" err="1" smtClean="0">
                <a:solidFill>
                  <a:schemeClr val="bg1">
                    <a:lumMod val="50000"/>
                  </a:schemeClr>
                </a:solidFill>
                <a:latin typeface="Courier New" panose="02070309020205020404" pitchFamily="49" charset="0"/>
                <a:cs typeface="Courier New" panose="02070309020205020404" pitchFamily="49" charset="0"/>
              </a:rPr>
              <a:t>array_test.r</a:t>
            </a:r>
            <a:endParaRPr lang="en-US" sz="1200" dirty="0" smtClean="0">
              <a:solidFill>
                <a:schemeClr val="bg1">
                  <a:lumMod val="50000"/>
                </a:schemeClr>
              </a:solidFill>
              <a:latin typeface="Courier New" panose="02070309020205020404" pitchFamily="49" charset="0"/>
              <a:cs typeface="Courier New" panose="02070309020205020404" pitchFamily="49" charset="0"/>
            </a:endParaRPr>
          </a:p>
          <a:p>
            <a:pPr marL="0" indent="0">
              <a:buNone/>
            </a:pPr>
            <a:r>
              <a:rPr lang="en-US" sz="1200" dirty="0" smtClean="0">
                <a:solidFill>
                  <a:schemeClr val="bg1">
                    <a:lumMod val="50000"/>
                  </a:schemeClr>
                </a:solidFill>
                <a:latin typeface="Courier New" panose="02070309020205020404" pitchFamily="49" charset="0"/>
                <a:cs typeface="Courier New" panose="02070309020205020404" pitchFamily="49" charset="0"/>
              </a:rPr>
              <a:t># </a:t>
            </a:r>
            <a:r>
              <a:rPr lang="en-US" sz="1200" dirty="0">
                <a:solidFill>
                  <a:schemeClr val="bg1">
                    <a:lumMod val="50000"/>
                  </a:schemeClr>
                </a:solidFill>
                <a:latin typeface="Courier New" panose="02070309020205020404" pitchFamily="49" charset="0"/>
                <a:cs typeface="Courier New" panose="02070309020205020404" pitchFamily="49" charset="0"/>
              </a:rPr>
              <a:t>Collect </a:t>
            </a:r>
            <a:r>
              <a:rPr lang="en-US" sz="1200" dirty="0" smtClean="0">
                <a:solidFill>
                  <a:schemeClr val="bg1">
                    <a:lumMod val="50000"/>
                  </a:schemeClr>
                </a:solidFill>
                <a:latin typeface="Courier New" panose="02070309020205020404" pitchFamily="49" charset="0"/>
                <a:cs typeface="Courier New" panose="02070309020205020404" pitchFamily="49" charset="0"/>
              </a:rPr>
              <a:t>command arguments</a:t>
            </a:r>
          </a:p>
          <a:p>
            <a:pPr marL="0" indent="0">
              <a:buNone/>
            </a:pPr>
            <a:r>
              <a:rPr lang="en-US" sz="1200" dirty="0" err="1" smtClean="0">
                <a:solidFill>
                  <a:srgbClr val="FFC000"/>
                </a:solidFill>
                <a:latin typeface="Courier New" panose="02070309020205020404" pitchFamily="49" charset="0"/>
                <a:cs typeface="Courier New" panose="02070309020205020404" pitchFamily="49" charset="0"/>
              </a:rPr>
              <a:t>args</a:t>
            </a:r>
            <a:r>
              <a:rPr lang="en-US" sz="1200" dirty="0" smtClean="0">
                <a:latin typeface="Courier New" panose="02070309020205020404" pitchFamily="49" charset="0"/>
                <a:cs typeface="Courier New" panose="02070309020205020404" pitchFamily="49" charset="0"/>
              </a:rPr>
              <a:t>          &lt;- </a:t>
            </a:r>
            <a:r>
              <a:rPr lang="en-US" sz="1200" dirty="0" err="1">
                <a:latin typeface="Courier New" panose="02070309020205020404" pitchFamily="49" charset="0"/>
                <a:cs typeface="Courier New" panose="02070309020205020404" pitchFamily="49" charset="0"/>
              </a:rPr>
              <a:t>commandArgs</a:t>
            </a:r>
            <a:r>
              <a:rPr lang="en-US" sz="1200" dirty="0">
                <a:latin typeface="Courier New" panose="02070309020205020404" pitchFamily="49" charset="0"/>
                <a:cs typeface="Courier New" panose="02070309020205020404" pitchFamily="49" charset="0"/>
              </a:rPr>
              <a:t>(</a:t>
            </a:r>
            <a:r>
              <a:rPr lang="en-US" sz="1200" dirty="0" err="1">
                <a:solidFill>
                  <a:schemeClr val="accent1">
                    <a:lumMod val="40000"/>
                    <a:lumOff val="60000"/>
                  </a:schemeClr>
                </a:solidFill>
                <a:latin typeface="Courier New" panose="02070309020205020404" pitchFamily="49" charset="0"/>
                <a:cs typeface="Courier New" panose="02070309020205020404" pitchFamily="49" charset="0"/>
              </a:rPr>
              <a:t>trailingOnly</a:t>
            </a:r>
            <a:r>
              <a:rPr lang="en-US" sz="1200" dirty="0">
                <a:latin typeface="Courier New" panose="02070309020205020404" pitchFamily="49" charset="0"/>
                <a:cs typeface="Courier New" panose="02070309020205020404" pitchFamily="49" charset="0"/>
              </a:rPr>
              <a:t>=TRUE</a:t>
            </a:r>
            <a:r>
              <a:rPr lang="en-US" sz="1200" dirty="0" smtClean="0">
                <a:latin typeface="Courier New" panose="02070309020205020404" pitchFamily="49" charset="0"/>
                <a:cs typeface="Courier New" panose="02070309020205020404" pitchFamily="49" charset="0"/>
              </a:rPr>
              <a:t>)</a:t>
            </a:r>
          </a:p>
          <a:p>
            <a:pPr marL="0" indent="0">
              <a:buNone/>
            </a:pPr>
            <a:r>
              <a:rPr lang="en-US" sz="1200" dirty="0" err="1">
                <a:solidFill>
                  <a:srgbClr val="FFC000"/>
                </a:solidFill>
                <a:latin typeface="Courier New" panose="02070309020205020404" pitchFamily="49" charset="0"/>
                <a:cs typeface="Courier New" panose="02070309020205020404" pitchFamily="49" charset="0"/>
              </a:rPr>
              <a:t>a</a:t>
            </a:r>
            <a:r>
              <a:rPr lang="en-US" sz="1200" dirty="0" err="1" smtClean="0">
                <a:solidFill>
                  <a:srgbClr val="FFC000"/>
                </a:solidFill>
                <a:latin typeface="Courier New" panose="02070309020205020404" pitchFamily="49" charset="0"/>
                <a:cs typeface="Courier New" panose="02070309020205020404" pitchFamily="49" charset="0"/>
              </a:rPr>
              <a:t>rgs_contents</a:t>
            </a:r>
            <a:r>
              <a:rPr lang="en-US" sz="1200" dirty="0" smtClean="0">
                <a:latin typeface="Courier New" panose="02070309020205020404" pitchFamily="49" charset="0"/>
                <a:cs typeface="Courier New" panose="02070309020205020404" pitchFamily="49" charset="0"/>
              </a:rPr>
              <a:t> &lt;- </a:t>
            </a:r>
            <a:r>
              <a:rPr lang="en-US" sz="1200" dirty="0" err="1" smtClean="0">
                <a:latin typeface="Courier New" panose="02070309020205020404" pitchFamily="49" charset="0"/>
                <a:cs typeface="Courier New" panose="02070309020205020404" pitchFamily="49" charset="0"/>
              </a:rPr>
              <a:t>strsplit</a:t>
            </a:r>
            <a:r>
              <a:rPr lang="en-US" sz="1200" dirty="0" smtClean="0">
                <a:latin typeface="Courier New" panose="02070309020205020404" pitchFamily="49" charset="0"/>
                <a:cs typeface="Courier New" panose="02070309020205020404" pitchFamily="49" charset="0"/>
              </a:rPr>
              <a:t>(</a:t>
            </a:r>
            <a:r>
              <a:rPr lang="en-US" sz="1200" dirty="0" err="1" smtClean="0">
                <a:solidFill>
                  <a:srgbClr val="FFC000"/>
                </a:solidFill>
                <a:latin typeface="Courier New" panose="02070309020205020404" pitchFamily="49" charset="0"/>
                <a:cs typeface="Courier New" panose="02070309020205020404" pitchFamily="49" charset="0"/>
              </a:rPr>
              <a:t>args</a:t>
            </a:r>
            <a:r>
              <a:rPr lang="en-US" sz="1200" dirty="0">
                <a:latin typeface="Courier New" panose="02070309020205020404" pitchFamily="49" charset="0"/>
                <a:cs typeface="Courier New" panose="02070309020205020404" pitchFamily="49" charset="0"/>
              </a:rPr>
              <a:t>, " </a:t>
            </a:r>
            <a:r>
              <a:rPr lang="en-US" sz="1200" dirty="0" smtClean="0">
                <a:latin typeface="Courier New" panose="02070309020205020404" pitchFamily="49" charset="0"/>
                <a:cs typeface="Courier New" panose="02070309020205020404" pitchFamily="49" charset="0"/>
              </a:rPr>
              <a:t>")</a:t>
            </a:r>
          </a:p>
          <a:p>
            <a:pPr marL="0" indent="0">
              <a:buNone/>
            </a:pPr>
            <a:endParaRPr lang="en-US" sz="1200" dirty="0">
              <a:latin typeface="Courier New" panose="02070309020205020404" pitchFamily="49" charset="0"/>
              <a:cs typeface="Courier New" panose="02070309020205020404" pitchFamily="49" charset="0"/>
            </a:endParaRPr>
          </a:p>
          <a:p>
            <a:pPr marL="0" indent="0">
              <a:buNone/>
            </a:pPr>
            <a:r>
              <a:rPr lang="en-US" sz="1200" dirty="0" smtClean="0">
                <a:solidFill>
                  <a:schemeClr val="bg1">
                    <a:lumMod val="50000"/>
                  </a:schemeClr>
                </a:solidFill>
                <a:latin typeface="Courier New" panose="02070309020205020404" pitchFamily="49" charset="0"/>
                <a:cs typeface="Courier New" panose="02070309020205020404" pitchFamily="49" charset="0"/>
              </a:rPr>
              <a:t># set an output directory</a:t>
            </a:r>
          </a:p>
          <a:p>
            <a:pPr marL="0" indent="0">
              <a:buNone/>
            </a:pPr>
            <a:r>
              <a:rPr lang="en-US" sz="1200" dirty="0" smtClean="0">
                <a:solidFill>
                  <a:srgbClr val="FFC000"/>
                </a:solidFill>
                <a:latin typeface="Courier New" panose="02070309020205020404" pitchFamily="49" charset="0"/>
                <a:cs typeface="Courier New" panose="02070309020205020404" pitchFamily="49" charset="0"/>
              </a:rPr>
              <a:t>OUTPUT</a:t>
            </a:r>
            <a:r>
              <a:rPr lang="en-US" sz="1200" dirty="0" smtClean="0">
                <a:latin typeface="Courier New" panose="02070309020205020404" pitchFamily="49" charset="0"/>
                <a:cs typeface="Courier New" panose="02070309020205020404" pitchFamily="49" charset="0"/>
              </a:rPr>
              <a:t>	</a:t>
            </a:r>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&lt;- </a:t>
            </a:r>
            <a:r>
              <a:rPr lang="en-US" sz="1200" dirty="0" smtClean="0">
                <a:solidFill>
                  <a:schemeClr val="accent6">
                    <a:lumMod val="75000"/>
                  </a:schemeClr>
                </a:solidFill>
                <a:latin typeface="Courier New" panose="02070309020205020404" pitchFamily="49" charset="0"/>
                <a:cs typeface="Courier New" panose="02070309020205020404" pitchFamily="49" charset="0"/>
              </a:rPr>
              <a:t>‘/</a:t>
            </a:r>
            <a:r>
              <a:rPr lang="en-US" sz="1200" dirty="0" err="1" smtClean="0">
                <a:solidFill>
                  <a:schemeClr val="accent6">
                    <a:lumMod val="75000"/>
                  </a:schemeClr>
                </a:solidFill>
                <a:latin typeface="Courier New" panose="02070309020205020404" pitchFamily="49" charset="0"/>
                <a:cs typeface="Courier New" panose="02070309020205020404" pitchFamily="49" charset="0"/>
              </a:rPr>
              <a:t>wsl</a:t>
            </a:r>
            <a:r>
              <a:rPr lang="en-US" sz="1200" dirty="0" smtClean="0">
                <a:solidFill>
                  <a:schemeClr val="accent6">
                    <a:lumMod val="75000"/>
                  </a:schemeClr>
                </a:solidFill>
                <a:latin typeface="Courier New" panose="02070309020205020404" pitchFamily="49" charset="0"/>
                <a:cs typeface="Courier New" panose="02070309020205020404" pitchFamily="49" charset="0"/>
              </a:rPr>
              <a:t>/lud11/username/’</a:t>
            </a:r>
          </a:p>
          <a:p>
            <a:pPr marL="0" indent="0">
              <a:buNone/>
            </a:pPr>
            <a:endParaRPr lang="en-US" sz="1200" dirty="0" smtClean="0">
              <a:latin typeface="Courier New" panose="02070309020205020404" pitchFamily="49" charset="0"/>
              <a:cs typeface="Courier New" panose="02070309020205020404" pitchFamily="49" charset="0"/>
            </a:endParaRPr>
          </a:p>
          <a:p>
            <a:pPr marL="0" indent="0">
              <a:buNone/>
            </a:pPr>
            <a:r>
              <a:rPr lang="en-US" sz="1200" dirty="0" smtClean="0">
                <a:solidFill>
                  <a:schemeClr val="bg1">
                    <a:lumMod val="50000"/>
                  </a:schemeClr>
                </a:solidFill>
                <a:latin typeface="Courier New" panose="02070309020205020404" pitchFamily="49" charset="0"/>
                <a:cs typeface="Courier New" panose="02070309020205020404" pitchFamily="49" charset="0"/>
              </a:rPr>
              <a:t># Get first argument</a:t>
            </a:r>
          </a:p>
          <a:p>
            <a:pPr marL="0" indent="0">
              <a:buNone/>
            </a:pPr>
            <a:r>
              <a:rPr lang="en-US" sz="1200" dirty="0" smtClean="0">
                <a:solidFill>
                  <a:srgbClr val="FFC000"/>
                </a:solidFill>
                <a:latin typeface="Courier New" panose="02070309020205020404" pitchFamily="49" charset="0"/>
                <a:cs typeface="Courier New" panose="02070309020205020404" pitchFamily="49" charset="0"/>
              </a:rPr>
              <a:t>Index </a:t>
            </a:r>
            <a:r>
              <a:rPr lang="en-US" sz="1200" dirty="0" smtClean="0">
                <a:latin typeface="Courier New" panose="02070309020205020404" pitchFamily="49" charset="0"/>
                <a:cs typeface="Courier New" panose="02070309020205020404" pitchFamily="49" charset="0"/>
              </a:rPr>
              <a:t>        &lt;- </a:t>
            </a:r>
            <a:r>
              <a:rPr lang="en-US" sz="1200" dirty="0" err="1" smtClean="0">
                <a:solidFill>
                  <a:srgbClr val="FFC000"/>
                </a:solidFill>
                <a:latin typeface="Courier New" panose="02070309020205020404" pitchFamily="49" charset="0"/>
                <a:cs typeface="Courier New" panose="02070309020205020404" pitchFamily="49" charset="0"/>
              </a:rPr>
              <a:t>args_contents</a:t>
            </a:r>
            <a:r>
              <a:rPr lang="en-US" sz="1200" dirty="0">
                <a:latin typeface="Courier New" panose="02070309020205020404" pitchFamily="49" charset="0"/>
                <a:cs typeface="Courier New" panose="02070309020205020404" pitchFamily="49" charset="0"/>
              </a:rPr>
              <a:t>[[1</a:t>
            </a:r>
            <a:r>
              <a:rPr lang="en-US" sz="1200" dirty="0" smtClean="0">
                <a:latin typeface="Courier New" panose="02070309020205020404" pitchFamily="49" charset="0"/>
                <a:cs typeface="Courier New" panose="02070309020205020404" pitchFamily="49" charset="0"/>
              </a:rPr>
              <a:t>]]</a:t>
            </a:r>
          </a:p>
          <a:p>
            <a:pPr marL="0" indent="0">
              <a:buNone/>
            </a:pPr>
            <a:endParaRPr lang="en-US" sz="1200" dirty="0" smtClean="0">
              <a:latin typeface="Courier New" panose="02070309020205020404" pitchFamily="49" charset="0"/>
              <a:cs typeface="Courier New" panose="02070309020205020404" pitchFamily="49" charset="0"/>
            </a:endParaRPr>
          </a:p>
          <a:p>
            <a:pPr marL="0" indent="0">
              <a:buNone/>
            </a:pPr>
            <a:r>
              <a:rPr lang="en-US" sz="1200" dirty="0">
                <a:solidFill>
                  <a:schemeClr val="bg1">
                    <a:lumMod val="50000"/>
                  </a:schemeClr>
                </a:solidFill>
                <a:latin typeface="Courier New" panose="02070309020205020404" pitchFamily="49" charset="0"/>
                <a:cs typeface="Courier New" panose="02070309020205020404" pitchFamily="49" charset="0"/>
              </a:rPr>
              <a:t># write out a file containing the index value from the batch script</a:t>
            </a:r>
            <a:r>
              <a:rPr lang="en-US" sz="1200" dirty="0" smtClean="0">
                <a:solidFill>
                  <a:schemeClr val="bg1">
                    <a:lumMod val="50000"/>
                  </a:schemeClr>
                </a:solidFill>
                <a:latin typeface="Courier New" panose="02070309020205020404" pitchFamily="49" charset="0"/>
                <a:cs typeface="Courier New" panose="02070309020205020404" pitchFamily="49" charset="0"/>
              </a:rPr>
              <a:t>.</a:t>
            </a:r>
            <a:endParaRPr lang="en-US" sz="1200" dirty="0" smtClean="0">
              <a:latin typeface="Courier New" panose="02070309020205020404" pitchFamily="49" charset="0"/>
              <a:cs typeface="Courier New" panose="02070309020205020404" pitchFamily="49" charset="0"/>
            </a:endParaRPr>
          </a:p>
          <a:p>
            <a:pPr marL="0" indent="0">
              <a:buNone/>
            </a:pPr>
            <a:r>
              <a:rPr lang="de-CH" sz="1200" dirty="0" err="1">
                <a:latin typeface="Courier New" panose="02070309020205020404" pitchFamily="49" charset="0"/>
                <a:cs typeface="Courier New" panose="02070309020205020404" pitchFamily="49" charset="0"/>
              </a:rPr>
              <a:t>write.table</a:t>
            </a:r>
            <a:r>
              <a:rPr lang="de-CH" sz="1200" dirty="0">
                <a:latin typeface="Courier New" panose="02070309020205020404" pitchFamily="49" charset="0"/>
                <a:cs typeface="Courier New" panose="02070309020205020404" pitchFamily="49" charset="0"/>
              </a:rPr>
              <a:t>(</a:t>
            </a:r>
            <a:r>
              <a:rPr lang="de-CH" sz="1200" dirty="0">
                <a:solidFill>
                  <a:srgbClr val="FFC000"/>
                </a:solidFill>
                <a:latin typeface="Courier New" panose="02070309020205020404" pitchFamily="49" charset="0"/>
                <a:cs typeface="Courier New" panose="02070309020205020404" pitchFamily="49" charset="0"/>
              </a:rPr>
              <a:t>Index</a:t>
            </a:r>
            <a:r>
              <a:rPr lang="de-CH" sz="1200" dirty="0" smtClean="0">
                <a:latin typeface="Courier New" panose="02070309020205020404" pitchFamily="49" charset="0"/>
                <a:cs typeface="Courier New" panose="02070309020205020404" pitchFamily="49" charset="0"/>
              </a:rPr>
              <a:t>, </a:t>
            </a:r>
            <a:r>
              <a:rPr lang="de-CH" sz="1200" dirty="0" err="1" smtClean="0">
                <a:solidFill>
                  <a:schemeClr val="accent1">
                    <a:lumMod val="40000"/>
                    <a:lumOff val="60000"/>
                  </a:schemeClr>
                </a:solidFill>
                <a:latin typeface="Courier New" panose="02070309020205020404" pitchFamily="49" charset="0"/>
                <a:cs typeface="Courier New" panose="02070309020205020404" pitchFamily="49" charset="0"/>
              </a:rPr>
              <a:t>filename</a:t>
            </a:r>
            <a:r>
              <a:rPr lang="de-CH" sz="1200" dirty="0" smtClean="0">
                <a:solidFill>
                  <a:schemeClr val="accent1">
                    <a:lumMod val="40000"/>
                    <a:lumOff val="60000"/>
                  </a:schemeClr>
                </a:solidFill>
                <a:latin typeface="Courier New" panose="02070309020205020404" pitchFamily="49" charset="0"/>
                <a:cs typeface="Courier New" panose="02070309020205020404" pitchFamily="49" charset="0"/>
              </a:rPr>
              <a:t> </a:t>
            </a:r>
            <a:r>
              <a:rPr lang="de-CH" sz="1200" dirty="0" smtClean="0">
                <a:latin typeface="Courier New" panose="02070309020205020404" pitchFamily="49" charset="0"/>
                <a:cs typeface="Courier New" panose="02070309020205020404" pitchFamily="49" charset="0"/>
              </a:rPr>
              <a:t>= </a:t>
            </a:r>
            <a:r>
              <a:rPr lang="de-CH" sz="1200" dirty="0" err="1" smtClean="0">
                <a:latin typeface="Courier New" panose="02070309020205020404" pitchFamily="49" charset="0"/>
                <a:cs typeface="Courier New" panose="02070309020205020404" pitchFamily="49" charset="0"/>
              </a:rPr>
              <a:t>paste</a:t>
            </a:r>
            <a:r>
              <a:rPr lang="de-CH" sz="1200" dirty="0" smtClean="0">
                <a:latin typeface="Courier New" panose="02070309020205020404" pitchFamily="49" charset="0"/>
                <a:cs typeface="Courier New" panose="02070309020205020404" pitchFamily="49" charset="0"/>
              </a:rPr>
              <a:t>(</a:t>
            </a:r>
            <a:r>
              <a:rPr lang="de-CH" sz="1200" dirty="0" smtClean="0">
                <a:solidFill>
                  <a:srgbClr val="FFC000"/>
                </a:solidFill>
                <a:latin typeface="Courier New" panose="02070309020205020404" pitchFamily="49" charset="0"/>
                <a:cs typeface="Courier New" panose="02070309020205020404" pitchFamily="49" charset="0"/>
              </a:rPr>
              <a:t>OUTPUT</a:t>
            </a:r>
            <a:r>
              <a:rPr lang="de-CH" sz="1200" dirty="0" smtClean="0">
                <a:latin typeface="Courier New" panose="02070309020205020404" pitchFamily="49" charset="0"/>
                <a:cs typeface="Courier New" panose="02070309020205020404" pitchFamily="49" charset="0"/>
              </a:rPr>
              <a:t>, </a:t>
            </a:r>
            <a:r>
              <a:rPr lang="de-CH" sz="1200" dirty="0" smtClean="0">
                <a:solidFill>
                  <a:srgbClr val="FFC000"/>
                </a:solidFill>
                <a:latin typeface="Courier New" panose="02070309020205020404" pitchFamily="49" charset="0"/>
                <a:cs typeface="Courier New" panose="02070309020205020404" pitchFamily="49" charset="0"/>
              </a:rPr>
              <a:t>Index</a:t>
            </a:r>
            <a:r>
              <a:rPr lang="de-CH" sz="1200" dirty="0" smtClean="0">
                <a:latin typeface="Courier New" panose="02070309020205020404" pitchFamily="49" charset="0"/>
                <a:cs typeface="Courier New" panose="02070309020205020404" pitchFamily="49" charset="0"/>
              </a:rPr>
              <a:t>, </a:t>
            </a:r>
            <a:r>
              <a:rPr lang="de-CH" sz="1200" dirty="0" smtClean="0">
                <a:solidFill>
                  <a:schemeClr val="accent6">
                    <a:lumMod val="75000"/>
                  </a:schemeClr>
                </a:solidFill>
                <a:latin typeface="Courier New" panose="02070309020205020404" pitchFamily="49" charset="0"/>
                <a:cs typeface="Courier New" panose="02070309020205020404" pitchFamily="49" charset="0"/>
              </a:rPr>
              <a:t>’.</a:t>
            </a:r>
            <a:r>
              <a:rPr lang="de-CH" sz="1200" dirty="0" err="1">
                <a:solidFill>
                  <a:schemeClr val="accent6">
                    <a:lumMod val="75000"/>
                  </a:schemeClr>
                </a:solidFill>
                <a:latin typeface="Courier New" panose="02070309020205020404" pitchFamily="49" charset="0"/>
                <a:cs typeface="Courier New" panose="02070309020205020404" pitchFamily="49" charset="0"/>
              </a:rPr>
              <a:t>txt</a:t>
            </a:r>
            <a:r>
              <a:rPr lang="de-CH" sz="1200" dirty="0" smtClean="0">
                <a:solidFill>
                  <a:schemeClr val="accent6">
                    <a:lumMod val="75000"/>
                  </a:schemeClr>
                </a:solidFill>
                <a:latin typeface="Courier New" panose="02070309020205020404" pitchFamily="49" charset="0"/>
                <a:cs typeface="Courier New" panose="02070309020205020404" pitchFamily="49" charset="0"/>
              </a:rPr>
              <a:t>’</a:t>
            </a:r>
            <a:r>
              <a:rPr lang="de-CH" sz="1200" dirty="0" smtClean="0">
                <a:latin typeface="Courier New" panose="02070309020205020404" pitchFamily="49" charset="0"/>
                <a:cs typeface="Courier New" panose="02070309020205020404" pitchFamily="49" charset="0"/>
              </a:rPr>
              <a:t>, </a:t>
            </a:r>
            <a:r>
              <a:rPr lang="de-CH" sz="1200" dirty="0" err="1" smtClean="0">
                <a:solidFill>
                  <a:schemeClr val="accent1">
                    <a:lumMod val="40000"/>
                    <a:lumOff val="60000"/>
                  </a:schemeClr>
                </a:solidFill>
                <a:latin typeface="Courier New" panose="02070309020205020404" pitchFamily="49" charset="0"/>
                <a:cs typeface="Courier New" panose="02070309020205020404" pitchFamily="49" charset="0"/>
              </a:rPr>
              <a:t>sep</a:t>
            </a:r>
            <a:r>
              <a:rPr lang="de-CH" sz="1200" dirty="0" smtClean="0">
                <a:solidFill>
                  <a:schemeClr val="accent1">
                    <a:lumMod val="40000"/>
                    <a:lumOff val="60000"/>
                  </a:schemeClr>
                </a:solidFill>
                <a:latin typeface="Courier New" panose="02070309020205020404" pitchFamily="49" charset="0"/>
                <a:cs typeface="Courier New" panose="02070309020205020404" pitchFamily="49" charset="0"/>
              </a:rPr>
              <a:t> </a:t>
            </a:r>
            <a:r>
              <a:rPr lang="de-CH" sz="1200" dirty="0" smtClean="0">
                <a:latin typeface="Courier New" panose="02070309020205020404" pitchFamily="49" charset="0"/>
                <a:cs typeface="Courier New" panose="02070309020205020404" pitchFamily="49" charset="0"/>
              </a:rPr>
              <a:t>= ‘’))</a:t>
            </a:r>
            <a:endParaRPr lang="de-CH" sz="1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36333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a:t>
            </a:r>
            <a:r>
              <a:rPr lang="en-US" dirty="0" smtClean="0"/>
              <a:t>ARRAY BATCH </a:t>
            </a:r>
            <a:r>
              <a:rPr lang="en-US" dirty="0"/>
              <a:t>SCRIPT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01" y="1413658"/>
            <a:ext cx="8200998" cy="2747232"/>
          </a:xfrm>
          <a:prstGeom prst="rect">
            <a:avLst/>
          </a:prstGeom>
        </p:spPr>
      </p:pic>
      <p:sp>
        <p:nvSpPr>
          <p:cNvPr id="7" name="Rectangle 6"/>
          <p:cNvSpPr/>
          <p:nvPr/>
        </p:nvSpPr>
        <p:spPr>
          <a:xfrm>
            <a:off x="477466" y="2693035"/>
            <a:ext cx="2616353" cy="548515"/>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484940" y="3795788"/>
            <a:ext cx="2428542" cy="352696"/>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572000" y="2367127"/>
            <a:ext cx="3950951" cy="1200329"/>
          </a:xfrm>
          <a:prstGeom prst="rect">
            <a:avLst/>
          </a:prstGeom>
          <a:noFill/>
          <a:ln>
            <a:solidFill>
              <a:schemeClr val="tx1"/>
            </a:solidFill>
          </a:ln>
        </p:spPr>
        <p:txBody>
          <a:bodyPr wrap="square" rtlCol="0">
            <a:spAutoFit/>
          </a:bodyPr>
          <a:lstStyle/>
          <a:p>
            <a:r>
              <a:rPr lang="en-US" dirty="0" smtClean="0">
                <a:solidFill>
                  <a:srgbClr val="FF0000"/>
                </a:solidFill>
                <a:latin typeface="Trebuchet MS" charset="0"/>
                <a:ea typeface="Trebuchet MS" charset="0"/>
                <a:cs typeface="Trebuchet MS" charset="0"/>
              </a:rPr>
              <a:t>Starts 16 R instances,</a:t>
            </a:r>
          </a:p>
          <a:p>
            <a:r>
              <a:rPr lang="en-US" dirty="0" smtClean="0">
                <a:solidFill>
                  <a:srgbClr val="FF0000"/>
                </a:solidFill>
                <a:latin typeface="Trebuchet MS" charset="0"/>
                <a:ea typeface="Trebuchet MS" charset="0"/>
                <a:cs typeface="Trebuchet MS" charset="0"/>
              </a:rPr>
              <a:t>each of which gets</a:t>
            </a:r>
          </a:p>
          <a:p>
            <a:r>
              <a:rPr lang="en-US" dirty="0" smtClean="0">
                <a:solidFill>
                  <a:srgbClr val="FF0000"/>
                </a:solidFill>
                <a:latin typeface="Trebuchet MS" charset="0"/>
                <a:ea typeface="Trebuchet MS" charset="0"/>
                <a:cs typeface="Trebuchet MS" charset="0"/>
              </a:rPr>
              <a:t>one CPUs assigned</a:t>
            </a:r>
          </a:p>
          <a:p>
            <a:r>
              <a:rPr lang="en-US" dirty="0" smtClean="0">
                <a:solidFill>
                  <a:srgbClr val="FF0000"/>
                </a:solidFill>
                <a:latin typeface="Trebuchet MS" charset="0"/>
                <a:ea typeface="Trebuchet MS" charset="0"/>
                <a:cs typeface="Trebuchet MS" charset="0"/>
              </a:rPr>
              <a:t>and a unique SLURM_ARRAY_TASK_ID </a:t>
            </a:r>
            <a:endParaRPr lang="en-US" dirty="0">
              <a:solidFill>
                <a:srgbClr val="FF0000"/>
              </a:solidFill>
              <a:latin typeface="Trebuchet MS" charset="0"/>
              <a:ea typeface="Trebuchet MS" charset="0"/>
              <a:cs typeface="Trebuchet MS" charset="0"/>
            </a:endParaRPr>
          </a:p>
        </p:txBody>
      </p:sp>
      <p:sp>
        <p:nvSpPr>
          <p:cNvPr id="10" name="Right Arrow 9"/>
          <p:cNvSpPr/>
          <p:nvPr/>
        </p:nvSpPr>
        <p:spPr>
          <a:xfrm>
            <a:off x="3497718" y="2762750"/>
            <a:ext cx="788630" cy="409084"/>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321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using </a:t>
            </a:r>
            <a:r>
              <a:rPr lang="en-US" dirty="0" err="1" smtClean="0"/>
              <a:t>hyperion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HPC: high performance computing</a:t>
            </a:r>
          </a:p>
          <a:p>
            <a:pPr lvl="1"/>
            <a:r>
              <a:rPr lang="en-US" dirty="0" smtClean="0"/>
              <a:t>large computations</a:t>
            </a:r>
          </a:p>
          <a:p>
            <a:pPr lvl="1"/>
            <a:r>
              <a:rPr lang="en-US" dirty="0" smtClean="0"/>
              <a:t>gain in computing time by parallelization</a:t>
            </a:r>
          </a:p>
          <a:p>
            <a:pPr lvl="1"/>
            <a:r>
              <a:rPr lang="en-US" dirty="0" smtClean="0"/>
              <a:t>computational task that is broken down in</a:t>
            </a:r>
            <a:r>
              <a:rPr lang="mr-IN" dirty="0" smtClean="0"/>
              <a:t>…</a:t>
            </a:r>
            <a:endParaRPr lang="de-CH" dirty="0" smtClean="0"/>
          </a:p>
          <a:p>
            <a:pPr lvl="2"/>
            <a:r>
              <a:rPr lang="en-US" dirty="0" smtClean="0"/>
              <a:t>several</a:t>
            </a:r>
            <a:r>
              <a:rPr lang="en-US" dirty="0"/>
              <a:t>, often </a:t>
            </a:r>
            <a:r>
              <a:rPr lang="en-US" dirty="0" smtClean="0"/>
              <a:t>many</a:t>
            </a:r>
          </a:p>
          <a:p>
            <a:pPr lvl="2"/>
            <a:r>
              <a:rPr lang="en-US" dirty="0" smtClean="0"/>
              <a:t>very similar</a:t>
            </a:r>
          </a:p>
          <a:p>
            <a:pPr lvl="2"/>
            <a:r>
              <a:rPr lang="en-US" dirty="0"/>
              <a:t>independently </a:t>
            </a:r>
            <a:r>
              <a:rPr lang="en-US" dirty="0" smtClean="0"/>
              <a:t>processed</a:t>
            </a:r>
          </a:p>
          <a:p>
            <a:pPr marL="457200" lvl="1" indent="0">
              <a:buNone/>
            </a:pPr>
            <a:r>
              <a:rPr lang="de-CH" dirty="0" smtClean="0"/>
              <a:t>	</a:t>
            </a:r>
            <a:r>
              <a:rPr lang="mr-IN" dirty="0" smtClean="0"/>
              <a:t>…</a:t>
            </a:r>
            <a:r>
              <a:rPr lang="de-CH" dirty="0" err="1" smtClean="0"/>
              <a:t>subtasks</a:t>
            </a:r>
            <a:endParaRPr lang="en-US" dirty="0"/>
          </a:p>
        </p:txBody>
      </p:sp>
    </p:spTree>
    <p:extLst>
      <p:ext uri="{BB962C8B-B14F-4D97-AF65-F5344CB8AC3E}">
        <p14:creationId xmlns:p14="http://schemas.microsoft.com/office/powerpoint/2010/main" val="207899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808074" y="2105248"/>
            <a:ext cx="7421526" cy="1627500"/>
          </a:xfrm>
          <a:prstGeom prst="rect">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de-CH" dirty="0" smtClean="0">
                <a:solidFill>
                  <a:schemeClr val="bg1">
                    <a:lumMod val="50000"/>
                  </a:schemeClr>
                </a:solidFill>
                <a:latin typeface="Trebuchet MS" charset="0"/>
                <a:ea typeface="Trebuchet MS" charset="0"/>
                <a:cs typeface="Trebuchet MS" charset="0"/>
              </a:rPr>
              <a:t> </a:t>
            </a:r>
            <a:endParaRPr lang="de-CH" dirty="0">
              <a:solidFill>
                <a:schemeClr val="bg1">
                  <a:lumMod val="50000"/>
                </a:schemeClr>
              </a:solidFill>
              <a:latin typeface="Trebuchet MS" charset="0"/>
              <a:ea typeface="Trebuchet MS" charset="0"/>
              <a:cs typeface="Trebuchet MS" charset="0"/>
            </a:endParaRPr>
          </a:p>
        </p:txBody>
      </p:sp>
      <p:cxnSp>
        <p:nvCxnSpPr>
          <p:cNvPr id="30" name="Gerader Verbinder 29"/>
          <p:cNvCxnSpPr>
            <a:stCxn id="9" idx="2"/>
            <a:endCxn id="13" idx="0"/>
          </p:cNvCxnSpPr>
          <p:nvPr/>
        </p:nvCxnSpPr>
        <p:spPr>
          <a:xfrm flipH="1">
            <a:off x="2254101" y="737191"/>
            <a:ext cx="2264736" cy="1555893"/>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Gerader Verbinder 20"/>
          <p:cNvCxnSpPr>
            <a:stCxn id="9" idx="2"/>
            <a:endCxn id="6" idx="0"/>
          </p:cNvCxnSpPr>
          <p:nvPr/>
        </p:nvCxnSpPr>
        <p:spPr>
          <a:xfrm flipH="1">
            <a:off x="1346790" y="737191"/>
            <a:ext cx="3172047" cy="1555893"/>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Gerader Verbinder 32"/>
          <p:cNvCxnSpPr>
            <a:stCxn id="9" idx="2"/>
          </p:cNvCxnSpPr>
          <p:nvPr/>
        </p:nvCxnSpPr>
        <p:spPr>
          <a:xfrm flipH="1">
            <a:off x="3161413" y="737191"/>
            <a:ext cx="1357424" cy="155589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Gerader Verbinder 35"/>
          <p:cNvCxnSpPr>
            <a:stCxn id="9" idx="2"/>
            <a:endCxn id="15" idx="0"/>
          </p:cNvCxnSpPr>
          <p:nvPr/>
        </p:nvCxnSpPr>
        <p:spPr>
          <a:xfrm flipH="1">
            <a:off x="4065181" y="737191"/>
            <a:ext cx="453656" cy="156297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Gerader Verbinder 38"/>
          <p:cNvCxnSpPr>
            <a:stCxn id="9" idx="2"/>
            <a:endCxn id="16" idx="0"/>
          </p:cNvCxnSpPr>
          <p:nvPr/>
        </p:nvCxnSpPr>
        <p:spPr>
          <a:xfrm>
            <a:off x="4518837" y="737191"/>
            <a:ext cx="450113" cy="156297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Gerader Verbinder 41"/>
          <p:cNvCxnSpPr>
            <a:stCxn id="9" idx="2"/>
            <a:endCxn id="17" idx="0"/>
          </p:cNvCxnSpPr>
          <p:nvPr/>
        </p:nvCxnSpPr>
        <p:spPr>
          <a:xfrm>
            <a:off x="4518837" y="737191"/>
            <a:ext cx="1353882" cy="1555893"/>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Gerader Verbinder 44"/>
          <p:cNvCxnSpPr>
            <a:stCxn id="9" idx="2"/>
            <a:endCxn id="19" idx="0"/>
          </p:cNvCxnSpPr>
          <p:nvPr/>
        </p:nvCxnSpPr>
        <p:spPr>
          <a:xfrm>
            <a:off x="4518837" y="737191"/>
            <a:ext cx="2257651" cy="155589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Gerader Verbinder 47"/>
          <p:cNvCxnSpPr>
            <a:stCxn id="9" idx="2"/>
            <a:endCxn id="20" idx="0"/>
          </p:cNvCxnSpPr>
          <p:nvPr/>
        </p:nvCxnSpPr>
        <p:spPr>
          <a:xfrm>
            <a:off x="4518837" y="737191"/>
            <a:ext cx="3161420" cy="155589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Gerader Verbinder 50"/>
          <p:cNvCxnSpPr>
            <a:stCxn id="9" idx="2"/>
            <a:endCxn id="25" idx="0"/>
          </p:cNvCxnSpPr>
          <p:nvPr/>
        </p:nvCxnSpPr>
        <p:spPr>
          <a:xfrm flipH="1">
            <a:off x="4065181" y="737191"/>
            <a:ext cx="453656" cy="2098142"/>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Gerader Verbinder 53"/>
          <p:cNvCxnSpPr>
            <a:stCxn id="9" idx="2"/>
            <a:endCxn id="24" idx="0"/>
          </p:cNvCxnSpPr>
          <p:nvPr/>
        </p:nvCxnSpPr>
        <p:spPr>
          <a:xfrm flipH="1">
            <a:off x="3161412" y="737191"/>
            <a:ext cx="1357425" cy="2098142"/>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Gerader Verbinder 56"/>
          <p:cNvCxnSpPr>
            <a:stCxn id="9" idx="2"/>
            <a:endCxn id="23" idx="0"/>
          </p:cNvCxnSpPr>
          <p:nvPr/>
        </p:nvCxnSpPr>
        <p:spPr>
          <a:xfrm flipH="1">
            <a:off x="2254101" y="737191"/>
            <a:ext cx="2264736" cy="2091057"/>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Gerader Verbinder 59"/>
          <p:cNvCxnSpPr>
            <a:stCxn id="9" idx="2"/>
            <a:endCxn id="22" idx="0"/>
          </p:cNvCxnSpPr>
          <p:nvPr/>
        </p:nvCxnSpPr>
        <p:spPr>
          <a:xfrm flipH="1">
            <a:off x="1346790" y="737191"/>
            <a:ext cx="3172047" cy="2091057"/>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hteck 8"/>
          <p:cNvSpPr/>
          <p:nvPr/>
        </p:nvSpPr>
        <p:spPr>
          <a:xfrm>
            <a:off x="2310809" y="304800"/>
            <a:ext cx="4416056" cy="43239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de-CH" dirty="0" smtClean="0">
                <a:latin typeface="Trebuchet MS" charset="0"/>
                <a:ea typeface="Trebuchet MS" charset="0"/>
                <a:cs typeface="Trebuchet MS" charset="0"/>
              </a:rPr>
              <a:t>R </a:t>
            </a:r>
            <a:r>
              <a:rPr lang="de-CH" dirty="0" err="1" smtClean="0">
                <a:latin typeface="Trebuchet MS" charset="0"/>
                <a:ea typeface="Trebuchet MS" charset="0"/>
                <a:cs typeface="Trebuchet MS" charset="0"/>
              </a:rPr>
              <a:t>script</a:t>
            </a:r>
            <a:endParaRPr lang="de-CH" dirty="0">
              <a:latin typeface="Trebuchet MS" charset="0"/>
              <a:ea typeface="Trebuchet MS" charset="0"/>
              <a:cs typeface="Trebuchet MS" charset="0"/>
            </a:endParaRPr>
          </a:p>
        </p:txBody>
      </p:sp>
      <p:sp>
        <p:nvSpPr>
          <p:cNvPr id="6" name="Rechteck 5"/>
          <p:cNvSpPr/>
          <p:nvPr/>
        </p:nvSpPr>
        <p:spPr>
          <a:xfrm>
            <a:off x="954272" y="2293084"/>
            <a:ext cx="785036"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smtClean="0">
                <a:latin typeface="Trebuchet MS" charset="0"/>
                <a:ea typeface="Trebuchet MS" charset="0"/>
                <a:cs typeface="Trebuchet MS" charset="0"/>
              </a:rPr>
              <a:t>1 CPU</a:t>
            </a:r>
            <a:endParaRPr lang="de-CH" dirty="0">
              <a:latin typeface="Trebuchet MS" charset="0"/>
              <a:ea typeface="Trebuchet MS" charset="0"/>
              <a:cs typeface="Trebuchet MS" charset="0"/>
            </a:endParaRPr>
          </a:p>
        </p:txBody>
      </p:sp>
      <p:sp>
        <p:nvSpPr>
          <p:cNvPr id="13" name="Rechteck 12"/>
          <p:cNvSpPr/>
          <p:nvPr/>
        </p:nvSpPr>
        <p:spPr>
          <a:xfrm>
            <a:off x="1861583" y="2293084"/>
            <a:ext cx="785036"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smtClean="0">
                <a:latin typeface="Trebuchet MS" charset="0"/>
                <a:ea typeface="Trebuchet MS" charset="0"/>
                <a:cs typeface="Trebuchet MS" charset="0"/>
              </a:rPr>
              <a:t>1 CPU</a:t>
            </a:r>
            <a:endParaRPr lang="de-CH" dirty="0">
              <a:latin typeface="Trebuchet MS" charset="0"/>
              <a:ea typeface="Trebuchet MS" charset="0"/>
              <a:cs typeface="Trebuchet MS" charset="0"/>
            </a:endParaRPr>
          </a:p>
        </p:txBody>
      </p:sp>
      <p:sp>
        <p:nvSpPr>
          <p:cNvPr id="14" name="Rechteck 13"/>
          <p:cNvSpPr/>
          <p:nvPr/>
        </p:nvSpPr>
        <p:spPr>
          <a:xfrm>
            <a:off x="2768894" y="2300169"/>
            <a:ext cx="785036"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smtClean="0">
                <a:latin typeface="Trebuchet MS" charset="0"/>
                <a:ea typeface="Trebuchet MS" charset="0"/>
                <a:cs typeface="Trebuchet MS" charset="0"/>
              </a:rPr>
              <a:t>1 CPU</a:t>
            </a:r>
            <a:endParaRPr lang="de-CH" dirty="0">
              <a:latin typeface="Trebuchet MS" charset="0"/>
              <a:ea typeface="Trebuchet MS" charset="0"/>
              <a:cs typeface="Trebuchet MS" charset="0"/>
            </a:endParaRPr>
          </a:p>
        </p:txBody>
      </p:sp>
      <p:sp>
        <p:nvSpPr>
          <p:cNvPr id="15" name="Rechteck 14"/>
          <p:cNvSpPr/>
          <p:nvPr/>
        </p:nvSpPr>
        <p:spPr>
          <a:xfrm>
            <a:off x="3672663" y="2300169"/>
            <a:ext cx="785036"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smtClean="0">
                <a:latin typeface="Trebuchet MS" charset="0"/>
                <a:ea typeface="Trebuchet MS" charset="0"/>
                <a:cs typeface="Trebuchet MS" charset="0"/>
              </a:rPr>
              <a:t>1 CPU</a:t>
            </a:r>
            <a:endParaRPr lang="de-CH" dirty="0">
              <a:latin typeface="Trebuchet MS" charset="0"/>
              <a:ea typeface="Trebuchet MS" charset="0"/>
              <a:cs typeface="Trebuchet MS" charset="0"/>
            </a:endParaRPr>
          </a:p>
        </p:txBody>
      </p:sp>
      <p:sp>
        <p:nvSpPr>
          <p:cNvPr id="16" name="Rechteck 15"/>
          <p:cNvSpPr/>
          <p:nvPr/>
        </p:nvSpPr>
        <p:spPr>
          <a:xfrm>
            <a:off x="4576432" y="2300169"/>
            <a:ext cx="785036"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smtClean="0">
                <a:latin typeface="Trebuchet MS" charset="0"/>
                <a:ea typeface="Trebuchet MS" charset="0"/>
                <a:cs typeface="Trebuchet MS" charset="0"/>
              </a:rPr>
              <a:t>1 CPU</a:t>
            </a:r>
            <a:endParaRPr lang="de-CH" dirty="0">
              <a:latin typeface="Trebuchet MS" charset="0"/>
              <a:ea typeface="Trebuchet MS" charset="0"/>
              <a:cs typeface="Trebuchet MS" charset="0"/>
            </a:endParaRPr>
          </a:p>
        </p:txBody>
      </p:sp>
      <p:sp>
        <p:nvSpPr>
          <p:cNvPr id="17" name="Rechteck 16"/>
          <p:cNvSpPr/>
          <p:nvPr/>
        </p:nvSpPr>
        <p:spPr>
          <a:xfrm>
            <a:off x="5480201" y="2293084"/>
            <a:ext cx="785036"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smtClean="0">
                <a:latin typeface="Trebuchet MS" charset="0"/>
                <a:ea typeface="Trebuchet MS" charset="0"/>
                <a:cs typeface="Trebuchet MS" charset="0"/>
              </a:rPr>
              <a:t>1 CPU</a:t>
            </a:r>
            <a:endParaRPr lang="de-CH" dirty="0">
              <a:latin typeface="Trebuchet MS" charset="0"/>
              <a:ea typeface="Trebuchet MS" charset="0"/>
              <a:cs typeface="Trebuchet MS" charset="0"/>
            </a:endParaRPr>
          </a:p>
        </p:txBody>
      </p:sp>
      <p:sp>
        <p:nvSpPr>
          <p:cNvPr id="19" name="Rechteck 18"/>
          <p:cNvSpPr/>
          <p:nvPr/>
        </p:nvSpPr>
        <p:spPr>
          <a:xfrm>
            <a:off x="6383970" y="2293081"/>
            <a:ext cx="785036"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smtClean="0">
                <a:latin typeface="Trebuchet MS" charset="0"/>
                <a:ea typeface="Trebuchet MS" charset="0"/>
                <a:cs typeface="Trebuchet MS" charset="0"/>
              </a:rPr>
              <a:t>1 CPU</a:t>
            </a:r>
            <a:endParaRPr lang="de-CH" dirty="0">
              <a:latin typeface="Trebuchet MS" charset="0"/>
              <a:ea typeface="Trebuchet MS" charset="0"/>
              <a:cs typeface="Trebuchet MS" charset="0"/>
            </a:endParaRPr>
          </a:p>
        </p:txBody>
      </p:sp>
      <p:sp>
        <p:nvSpPr>
          <p:cNvPr id="20" name="Rechteck 19"/>
          <p:cNvSpPr/>
          <p:nvPr/>
        </p:nvSpPr>
        <p:spPr>
          <a:xfrm>
            <a:off x="7287739" y="2293081"/>
            <a:ext cx="785036"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smtClean="0">
                <a:latin typeface="Trebuchet MS" charset="0"/>
                <a:ea typeface="Trebuchet MS" charset="0"/>
                <a:cs typeface="Trebuchet MS" charset="0"/>
              </a:rPr>
              <a:t>1 CPU</a:t>
            </a:r>
            <a:endParaRPr lang="de-CH" dirty="0">
              <a:latin typeface="Trebuchet MS" charset="0"/>
              <a:ea typeface="Trebuchet MS" charset="0"/>
              <a:cs typeface="Trebuchet MS" charset="0"/>
            </a:endParaRPr>
          </a:p>
        </p:txBody>
      </p:sp>
      <p:sp>
        <p:nvSpPr>
          <p:cNvPr id="22" name="Rechteck 21"/>
          <p:cNvSpPr/>
          <p:nvPr/>
        </p:nvSpPr>
        <p:spPr>
          <a:xfrm>
            <a:off x="954272" y="2828248"/>
            <a:ext cx="785036"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smtClean="0">
                <a:latin typeface="Trebuchet MS" charset="0"/>
                <a:ea typeface="Trebuchet MS" charset="0"/>
                <a:cs typeface="Trebuchet MS" charset="0"/>
              </a:rPr>
              <a:t>1 CPU</a:t>
            </a:r>
            <a:endParaRPr lang="de-CH" dirty="0">
              <a:latin typeface="Trebuchet MS" charset="0"/>
              <a:ea typeface="Trebuchet MS" charset="0"/>
              <a:cs typeface="Trebuchet MS" charset="0"/>
            </a:endParaRPr>
          </a:p>
        </p:txBody>
      </p:sp>
      <p:sp>
        <p:nvSpPr>
          <p:cNvPr id="23" name="Rechteck 22"/>
          <p:cNvSpPr/>
          <p:nvPr/>
        </p:nvSpPr>
        <p:spPr>
          <a:xfrm>
            <a:off x="1861583" y="2828248"/>
            <a:ext cx="785036"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smtClean="0">
                <a:latin typeface="Trebuchet MS" charset="0"/>
                <a:ea typeface="Trebuchet MS" charset="0"/>
                <a:cs typeface="Trebuchet MS" charset="0"/>
              </a:rPr>
              <a:t>1 CPU</a:t>
            </a:r>
            <a:endParaRPr lang="de-CH" dirty="0">
              <a:latin typeface="Trebuchet MS" charset="0"/>
              <a:ea typeface="Trebuchet MS" charset="0"/>
              <a:cs typeface="Trebuchet MS" charset="0"/>
            </a:endParaRPr>
          </a:p>
        </p:txBody>
      </p:sp>
      <p:sp>
        <p:nvSpPr>
          <p:cNvPr id="24" name="Rechteck 23"/>
          <p:cNvSpPr/>
          <p:nvPr/>
        </p:nvSpPr>
        <p:spPr>
          <a:xfrm>
            <a:off x="2768894" y="2835333"/>
            <a:ext cx="785036"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smtClean="0">
                <a:latin typeface="Trebuchet MS" charset="0"/>
                <a:ea typeface="Trebuchet MS" charset="0"/>
                <a:cs typeface="Trebuchet MS" charset="0"/>
              </a:rPr>
              <a:t>1 CPU</a:t>
            </a:r>
            <a:endParaRPr lang="de-CH" dirty="0">
              <a:latin typeface="Trebuchet MS" charset="0"/>
              <a:ea typeface="Trebuchet MS" charset="0"/>
              <a:cs typeface="Trebuchet MS" charset="0"/>
            </a:endParaRPr>
          </a:p>
        </p:txBody>
      </p:sp>
      <p:sp>
        <p:nvSpPr>
          <p:cNvPr id="25" name="Rechteck 24"/>
          <p:cNvSpPr/>
          <p:nvPr/>
        </p:nvSpPr>
        <p:spPr>
          <a:xfrm>
            <a:off x="3672663" y="2835333"/>
            <a:ext cx="785036"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smtClean="0">
                <a:latin typeface="Trebuchet MS" charset="0"/>
                <a:ea typeface="Trebuchet MS" charset="0"/>
                <a:cs typeface="Trebuchet MS" charset="0"/>
              </a:rPr>
              <a:t>1 CPU</a:t>
            </a:r>
            <a:endParaRPr lang="de-CH" dirty="0">
              <a:latin typeface="Trebuchet MS" charset="0"/>
              <a:ea typeface="Trebuchet MS" charset="0"/>
              <a:cs typeface="Trebuchet MS" charset="0"/>
            </a:endParaRPr>
          </a:p>
        </p:txBody>
      </p:sp>
      <p:sp>
        <p:nvSpPr>
          <p:cNvPr id="26" name="Rechteck 25"/>
          <p:cNvSpPr/>
          <p:nvPr/>
        </p:nvSpPr>
        <p:spPr>
          <a:xfrm>
            <a:off x="4576432" y="2835333"/>
            <a:ext cx="785036" cy="38277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CH" dirty="0" smtClean="0">
                <a:latin typeface="Trebuchet MS" charset="0"/>
                <a:ea typeface="Trebuchet MS" charset="0"/>
                <a:cs typeface="Trebuchet MS" charset="0"/>
              </a:rPr>
              <a:t>1 CPU</a:t>
            </a:r>
            <a:endParaRPr lang="de-CH" dirty="0">
              <a:latin typeface="Trebuchet MS" charset="0"/>
              <a:ea typeface="Trebuchet MS" charset="0"/>
              <a:cs typeface="Trebuchet MS" charset="0"/>
            </a:endParaRPr>
          </a:p>
        </p:txBody>
      </p:sp>
      <p:sp>
        <p:nvSpPr>
          <p:cNvPr id="27" name="Rechteck 26"/>
          <p:cNvSpPr/>
          <p:nvPr/>
        </p:nvSpPr>
        <p:spPr>
          <a:xfrm>
            <a:off x="5480201" y="2828248"/>
            <a:ext cx="785036" cy="38277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CH" dirty="0" smtClean="0">
                <a:latin typeface="Trebuchet MS" charset="0"/>
                <a:ea typeface="Trebuchet MS" charset="0"/>
                <a:cs typeface="Trebuchet MS" charset="0"/>
              </a:rPr>
              <a:t>1 CPU</a:t>
            </a:r>
            <a:endParaRPr lang="de-CH" dirty="0">
              <a:latin typeface="Trebuchet MS" charset="0"/>
              <a:ea typeface="Trebuchet MS" charset="0"/>
              <a:cs typeface="Trebuchet MS" charset="0"/>
            </a:endParaRPr>
          </a:p>
        </p:txBody>
      </p:sp>
      <p:sp>
        <p:nvSpPr>
          <p:cNvPr id="28" name="Rechteck 27"/>
          <p:cNvSpPr/>
          <p:nvPr/>
        </p:nvSpPr>
        <p:spPr>
          <a:xfrm>
            <a:off x="6383970" y="2828245"/>
            <a:ext cx="785036" cy="38277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CH" dirty="0" smtClean="0">
                <a:latin typeface="Trebuchet MS" charset="0"/>
                <a:ea typeface="Trebuchet MS" charset="0"/>
                <a:cs typeface="Trebuchet MS" charset="0"/>
              </a:rPr>
              <a:t>1 CPU</a:t>
            </a:r>
            <a:endParaRPr lang="de-CH" dirty="0">
              <a:latin typeface="Trebuchet MS" charset="0"/>
              <a:ea typeface="Trebuchet MS" charset="0"/>
              <a:cs typeface="Trebuchet MS" charset="0"/>
            </a:endParaRPr>
          </a:p>
        </p:txBody>
      </p:sp>
      <p:sp>
        <p:nvSpPr>
          <p:cNvPr id="29" name="Rechteck 28"/>
          <p:cNvSpPr/>
          <p:nvPr/>
        </p:nvSpPr>
        <p:spPr>
          <a:xfrm>
            <a:off x="7287739" y="2828245"/>
            <a:ext cx="785036" cy="38277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CH" dirty="0" smtClean="0">
                <a:latin typeface="Trebuchet MS" charset="0"/>
                <a:ea typeface="Trebuchet MS" charset="0"/>
                <a:cs typeface="Trebuchet MS" charset="0"/>
              </a:rPr>
              <a:t>1 CPU</a:t>
            </a:r>
            <a:endParaRPr lang="de-CH" dirty="0">
              <a:latin typeface="Trebuchet MS" charset="0"/>
              <a:ea typeface="Trebuchet MS" charset="0"/>
              <a:cs typeface="Trebuchet MS" charset="0"/>
            </a:endParaRPr>
          </a:p>
        </p:txBody>
      </p:sp>
      <p:sp>
        <p:nvSpPr>
          <p:cNvPr id="34" name="Textfeld 26"/>
          <p:cNvSpPr txBox="1"/>
          <p:nvPr/>
        </p:nvSpPr>
        <p:spPr>
          <a:xfrm>
            <a:off x="230372" y="4415687"/>
            <a:ext cx="4280339" cy="369332"/>
          </a:xfrm>
          <a:prstGeom prst="rect">
            <a:avLst/>
          </a:prstGeom>
          <a:noFill/>
        </p:spPr>
        <p:txBody>
          <a:bodyPr wrap="none" rtlCol="0">
            <a:spAutoFit/>
          </a:bodyPr>
          <a:lstStyle/>
          <a:p>
            <a:r>
              <a:rPr lang="de-CH" dirty="0" err="1" smtClean="0">
                <a:solidFill>
                  <a:schemeClr val="bg1"/>
                </a:solidFill>
                <a:latin typeface="Trebuchet MS" charset="0"/>
                <a:ea typeface="Trebuchet MS" charset="0"/>
                <a:cs typeface="Trebuchet MS" charset="0"/>
              </a:rPr>
              <a:t>Result</a:t>
            </a:r>
            <a:r>
              <a:rPr lang="de-CH" dirty="0" smtClean="0">
                <a:solidFill>
                  <a:schemeClr val="bg1"/>
                </a:solidFill>
                <a:latin typeface="Trebuchet MS" charset="0"/>
                <a:ea typeface="Trebuchet MS" charset="0"/>
                <a:cs typeface="Trebuchet MS" charset="0"/>
              </a:rPr>
              <a:t>:	16 </a:t>
            </a:r>
            <a:r>
              <a:rPr lang="de-CH" dirty="0" err="1" smtClean="0">
                <a:solidFill>
                  <a:schemeClr val="bg1"/>
                </a:solidFill>
                <a:latin typeface="Trebuchet MS" charset="0"/>
                <a:ea typeface="Trebuchet MS" charset="0"/>
                <a:cs typeface="Trebuchet MS" charset="0"/>
              </a:rPr>
              <a:t>files</a:t>
            </a:r>
            <a:r>
              <a:rPr lang="de-CH" dirty="0" smtClean="0">
                <a:solidFill>
                  <a:schemeClr val="bg1"/>
                </a:solidFill>
                <a:latin typeface="Trebuchet MS" charset="0"/>
                <a:ea typeface="Trebuchet MS" charset="0"/>
                <a:cs typeface="Trebuchet MS" charset="0"/>
              </a:rPr>
              <a:t>: 1.txt, 2.txt, …, 16.txt</a:t>
            </a:r>
            <a:endParaRPr lang="de-CH" dirty="0">
              <a:solidFill>
                <a:schemeClr val="bg1"/>
              </a:solidFill>
              <a:latin typeface="Trebuchet MS" charset="0"/>
              <a:ea typeface="Trebuchet MS" charset="0"/>
              <a:cs typeface="Trebuchet MS" charset="0"/>
            </a:endParaRPr>
          </a:p>
        </p:txBody>
      </p:sp>
      <p:sp>
        <p:nvSpPr>
          <p:cNvPr id="63" name="Textfeld 62"/>
          <p:cNvSpPr txBox="1"/>
          <p:nvPr/>
        </p:nvSpPr>
        <p:spPr>
          <a:xfrm>
            <a:off x="4125827" y="3309509"/>
            <a:ext cx="901209" cy="369332"/>
          </a:xfrm>
          <a:prstGeom prst="rect">
            <a:avLst/>
          </a:prstGeom>
          <a:noFill/>
        </p:spPr>
        <p:txBody>
          <a:bodyPr wrap="none" rtlCol="0">
            <a:spAutoFit/>
          </a:bodyPr>
          <a:lstStyle/>
          <a:p>
            <a:r>
              <a:rPr lang="de-CH" dirty="0" err="1" smtClean="0">
                <a:solidFill>
                  <a:schemeClr val="bg1">
                    <a:lumMod val="50000"/>
                  </a:schemeClr>
                </a:solidFill>
                <a:latin typeface="Trebuchet MS" charset="0"/>
                <a:ea typeface="Trebuchet MS" charset="0"/>
                <a:cs typeface="Trebuchet MS" charset="0"/>
              </a:rPr>
              <a:t>Node</a:t>
            </a:r>
            <a:r>
              <a:rPr lang="de-CH" dirty="0" smtClean="0">
                <a:solidFill>
                  <a:schemeClr val="bg1">
                    <a:lumMod val="50000"/>
                  </a:schemeClr>
                </a:solidFill>
                <a:latin typeface="Trebuchet MS" charset="0"/>
                <a:ea typeface="Trebuchet MS" charset="0"/>
                <a:cs typeface="Trebuchet MS" charset="0"/>
              </a:rPr>
              <a:t> 1</a:t>
            </a:r>
            <a:endParaRPr lang="de-CH" dirty="0">
              <a:solidFill>
                <a:schemeClr val="bg1">
                  <a:lumMod val="50000"/>
                </a:schemeClr>
              </a:solidFill>
              <a:latin typeface="Trebuchet MS" charset="0"/>
              <a:ea typeface="Trebuchet MS" charset="0"/>
              <a:cs typeface="Trebuchet MS" charset="0"/>
            </a:endParaRPr>
          </a:p>
        </p:txBody>
      </p:sp>
    </p:spTree>
    <p:extLst>
      <p:ext uri="{BB962C8B-B14F-4D97-AF65-F5344CB8AC3E}">
        <p14:creationId xmlns:p14="http://schemas.microsoft.com/office/powerpoint/2010/main" val="3694044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SET UP A BATCH SCRIPT</a:t>
            </a:r>
          </a:p>
        </p:txBody>
      </p:sp>
      <p:sp>
        <p:nvSpPr>
          <p:cNvPr id="3" name="Content Placeholder 2"/>
          <p:cNvSpPr>
            <a:spLocks noGrp="1"/>
          </p:cNvSpPr>
          <p:nvPr>
            <p:ph idx="1"/>
          </p:nvPr>
        </p:nvSpPr>
        <p:spPr/>
        <p:txBody>
          <a:bodyPr>
            <a:normAutofit lnSpcReduction="10000"/>
          </a:bodyPr>
          <a:lstStyle/>
          <a:p>
            <a:r>
              <a:rPr lang="en-US" dirty="0" smtClean="0"/>
              <a:t>varieties of jobs</a:t>
            </a:r>
          </a:p>
          <a:p>
            <a:pPr lvl="1"/>
            <a:r>
              <a:rPr lang="en-US" dirty="0" smtClean="0">
                <a:solidFill>
                  <a:schemeClr val="bg1">
                    <a:lumMod val="75000"/>
                  </a:schemeClr>
                </a:solidFill>
              </a:rPr>
              <a:t>serial job(s)</a:t>
            </a:r>
          </a:p>
          <a:p>
            <a:pPr lvl="1"/>
            <a:r>
              <a:rPr lang="en-US" dirty="0" smtClean="0">
                <a:solidFill>
                  <a:schemeClr val="bg1">
                    <a:lumMod val="75000"/>
                  </a:schemeClr>
                </a:solidFill>
              </a:rPr>
              <a:t>array of jobs</a:t>
            </a:r>
          </a:p>
          <a:p>
            <a:pPr lvl="1"/>
            <a:r>
              <a:rPr lang="en-US" dirty="0" smtClean="0">
                <a:solidFill>
                  <a:srgbClr val="FDFF7F"/>
                </a:solidFill>
              </a:rPr>
              <a:t>parallel jobs</a:t>
            </a:r>
          </a:p>
          <a:p>
            <a:pPr lvl="1"/>
            <a:r>
              <a:rPr lang="en-US" dirty="0" smtClean="0">
                <a:solidFill>
                  <a:schemeClr val="bg1">
                    <a:lumMod val="75000"/>
                  </a:schemeClr>
                </a:solidFill>
              </a:rPr>
              <a:t>advanced configuration</a:t>
            </a:r>
          </a:p>
          <a:p>
            <a:pPr lvl="2"/>
            <a:r>
              <a:rPr lang="en-US" dirty="0" smtClean="0">
                <a:solidFill>
                  <a:schemeClr val="bg1">
                    <a:lumMod val="75000"/>
                  </a:schemeClr>
                </a:solidFill>
              </a:rPr>
              <a:t>several jobs</a:t>
            </a:r>
          </a:p>
          <a:p>
            <a:pPr lvl="2"/>
            <a:r>
              <a:rPr lang="en-US" dirty="0" smtClean="0">
                <a:solidFill>
                  <a:schemeClr val="bg1">
                    <a:lumMod val="75000"/>
                  </a:schemeClr>
                </a:solidFill>
              </a:rPr>
              <a:t>each of which with several CPUs </a:t>
            </a:r>
          </a:p>
        </p:txBody>
      </p:sp>
    </p:spTree>
    <p:extLst>
      <p:ext uri="{BB962C8B-B14F-4D97-AF65-F5344CB8AC3E}">
        <p14:creationId xmlns:p14="http://schemas.microsoft.com/office/powerpoint/2010/main" val="160183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CH" sz="2800" dirty="0" smtClean="0"/>
              <a:t>A simple R </a:t>
            </a:r>
            <a:r>
              <a:rPr lang="de-CH" sz="2800" dirty="0" err="1" smtClean="0"/>
              <a:t>script</a:t>
            </a:r>
            <a:r>
              <a:rPr lang="de-CH" sz="2800" dirty="0" smtClean="0"/>
              <a:t> </a:t>
            </a:r>
            <a:r>
              <a:rPr lang="de-CH" sz="2800" dirty="0" err="1" smtClean="0"/>
              <a:t>that</a:t>
            </a:r>
            <a:r>
              <a:rPr lang="de-CH" sz="2800" dirty="0" smtClean="0"/>
              <a:t> </a:t>
            </a:r>
            <a:r>
              <a:rPr lang="de-CH" sz="2800" dirty="0" err="1" smtClean="0"/>
              <a:t>uses</a:t>
            </a:r>
            <a:r>
              <a:rPr lang="de-CH" sz="2800" dirty="0" smtClean="0"/>
              <a:t> </a:t>
            </a:r>
            <a:r>
              <a:rPr lang="de-CH" sz="2800" i="1" dirty="0" err="1" smtClean="0"/>
              <a:t>foreach</a:t>
            </a:r>
            <a:r>
              <a:rPr lang="de-CH" sz="2800" dirty="0" smtClean="0"/>
              <a:t/>
            </a:r>
            <a:br>
              <a:rPr lang="de-CH" sz="2800" dirty="0" smtClean="0"/>
            </a:br>
            <a:r>
              <a:rPr lang="de-CH" sz="2800" dirty="0" smtClean="0"/>
              <a:t>(</a:t>
            </a:r>
            <a:r>
              <a:rPr lang="de-CH" sz="2800" dirty="0" err="1" smtClean="0"/>
              <a:t>and</a:t>
            </a:r>
            <a:r>
              <a:rPr lang="de-CH" sz="2800" dirty="0" smtClean="0"/>
              <a:t> </a:t>
            </a:r>
            <a:r>
              <a:rPr lang="de-CH" sz="2800" dirty="0" err="1" smtClean="0"/>
              <a:t>creates</a:t>
            </a:r>
            <a:r>
              <a:rPr lang="de-CH" sz="2800" dirty="0" smtClean="0"/>
              <a:t> 16 *.</a:t>
            </a:r>
            <a:r>
              <a:rPr lang="de-CH" sz="2800" dirty="0" err="1" smtClean="0"/>
              <a:t>txt</a:t>
            </a:r>
            <a:r>
              <a:rPr lang="de-CH" sz="2800" dirty="0" smtClean="0"/>
              <a:t> </a:t>
            </a:r>
            <a:r>
              <a:rPr lang="de-CH" sz="2800" dirty="0" err="1" smtClean="0"/>
              <a:t>files</a:t>
            </a:r>
            <a:r>
              <a:rPr lang="de-CH" sz="2800" dirty="0" smtClean="0"/>
              <a:t>)</a:t>
            </a:r>
            <a:endParaRPr lang="de-CH" sz="2800" dirty="0"/>
          </a:p>
        </p:txBody>
      </p:sp>
      <p:sp>
        <p:nvSpPr>
          <p:cNvPr id="5" name="Inhaltsplatzhalter 4"/>
          <p:cNvSpPr>
            <a:spLocks noGrp="1"/>
          </p:cNvSpPr>
          <p:nvPr>
            <p:ph idx="1"/>
          </p:nvPr>
        </p:nvSpPr>
        <p:spPr>
          <a:xfrm>
            <a:off x="457200" y="1127962"/>
            <a:ext cx="8229600" cy="3668628"/>
          </a:xfrm>
        </p:spPr>
        <p:txBody>
          <a:bodyPr>
            <a:normAutofit lnSpcReduction="10000"/>
          </a:bodyPr>
          <a:lstStyle/>
          <a:p>
            <a:pPr marL="0" indent="0">
              <a:buNone/>
            </a:pPr>
            <a:r>
              <a:rPr lang="en-US" sz="1200" dirty="0" smtClean="0">
                <a:solidFill>
                  <a:schemeClr val="bg1">
                    <a:lumMod val="50000"/>
                  </a:schemeClr>
                </a:solidFill>
                <a:latin typeface="Courier New" panose="02070309020205020404" pitchFamily="49" charset="0"/>
                <a:cs typeface="Courier New" panose="02070309020205020404" pitchFamily="49" charset="0"/>
              </a:rPr>
              <a:t># </a:t>
            </a:r>
            <a:r>
              <a:rPr lang="en-US" sz="1200" dirty="0" err="1" smtClean="0">
                <a:solidFill>
                  <a:schemeClr val="bg1">
                    <a:lumMod val="50000"/>
                  </a:schemeClr>
                </a:solidFill>
                <a:latin typeface="Courier New" panose="02070309020205020404" pitchFamily="49" charset="0"/>
                <a:cs typeface="Courier New" panose="02070309020205020404" pitchFamily="49" charset="0"/>
              </a:rPr>
              <a:t>test_mpi.r</a:t>
            </a:r>
            <a:endParaRPr lang="en-US" sz="1200" dirty="0" smtClean="0">
              <a:solidFill>
                <a:schemeClr val="bg1">
                  <a:lumMod val="50000"/>
                </a:schemeClr>
              </a:solidFill>
              <a:latin typeface="Courier New" panose="02070309020205020404" pitchFamily="49" charset="0"/>
              <a:cs typeface="Courier New" panose="02070309020205020404" pitchFamily="49" charset="0"/>
            </a:endParaRPr>
          </a:p>
          <a:p>
            <a:pPr marL="0" lvl="0" indent="0" defTabSz="914400" eaLnBrk="0" fontAlgn="base" hangingPunct="0">
              <a:spcBef>
                <a:spcPct val="0"/>
              </a:spcBef>
              <a:spcAft>
                <a:spcPct val="0"/>
              </a:spcAft>
              <a:buNone/>
            </a:pPr>
            <a:r>
              <a:rPr lang="en-US" altLang="de-DE" sz="1200" dirty="0" smtClean="0">
                <a:solidFill>
                  <a:schemeClr val="bg1">
                    <a:lumMod val="50000"/>
                  </a:schemeClr>
                </a:solidFill>
                <a:latin typeface="Courier New" panose="02070309020205020404" pitchFamily="49" charset="0"/>
                <a:cs typeface="Courier New" panose="02070309020205020404" pitchFamily="49" charset="0"/>
              </a:rPr>
              <a:t># load packages</a:t>
            </a:r>
          </a:p>
          <a:p>
            <a:pPr marL="0" indent="0" defTabSz="914400" eaLnBrk="0" fontAlgn="base" hangingPunct="0">
              <a:spcBef>
                <a:spcPct val="0"/>
              </a:spcBef>
              <a:spcAft>
                <a:spcPct val="0"/>
              </a:spcAft>
              <a:buNone/>
            </a:pPr>
            <a:r>
              <a:rPr lang="en-US" altLang="de-DE" sz="1200" dirty="0" smtClean="0">
                <a:latin typeface="Courier New" panose="02070309020205020404" pitchFamily="49" charset="0"/>
                <a:cs typeface="Courier New" panose="02070309020205020404" pitchFamily="49" charset="0"/>
              </a:rPr>
              <a:t>require(</a:t>
            </a:r>
            <a:r>
              <a:rPr lang="en-US" altLang="de-DE" sz="1200" dirty="0" err="1" smtClean="0">
                <a:latin typeface="Courier New" panose="02070309020205020404" pitchFamily="49" charset="0"/>
                <a:cs typeface="Courier New" panose="02070309020205020404" pitchFamily="49" charset="0"/>
              </a:rPr>
              <a:t>Rmpi</a:t>
            </a:r>
            <a:r>
              <a:rPr lang="en-US" altLang="de-DE" sz="1200" dirty="0" smtClean="0">
                <a:latin typeface="Courier New" panose="02070309020205020404" pitchFamily="49" charset="0"/>
                <a:cs typeface="Courier New" panose="02070309020205020404" pitchFamily="49" charset="0"/>
              </a:rPr>
              <a:t>)</a:t>
            </a:r>
            <a:br>
              <a:rPr lang="en-US" altLang="de-DE" sz="1200" dirty="0" smtClean="0">
                <a:latin typeface="Courier New" panose="02070309020205020404" pitchFamily="49" charset="0"/>
                <a:cs typeface="Courier New" panose="02070309020205020404" pitchFamily="49" charset="0"/>
              </a:rPr>
            </a:br>
            <a:r>
              <a:rPr lang="en-US" altLang="de-DE" sz="1200" dirty="0" smtClean="0">
                <a:latin typeface="Courier New" panose="02070309020205020404" pitchFamily="49" charset="0"/>
                <a:cs typeface="Courier New" panose="02070309020205020404" pitchFamily="49" charset="0"/>
              </a:rPr>
              <a:t>require(</a:t>
            </a:r>
            <a:r>
              <a:rPr lang="en-US" altLang="de-DE" sz="1200" dirty="0" err="1" smtClean="0">
                <a:latin typeface="Courier New" panose="02070309020205020404" pitchFamily="49" charset="0"/>
                <a:cs typeface="Courier New" panose="02070309020205020404" pitchFamily="49" charset="0"/>
              </a:rPr>
              <a:t>foreach</a:t>
            </a:r>
            <a:r>
              <a:rPr lang="en-US" altLang="de-DE" sz="1200" dirty="0" smtClean="0">
                <a:latin typeface="Courier New" panose="02070309020205020404" pitchFamily="49" charset="0"/>
                <a:cs typeface="Courier New" panose="02070309020205020404" pitchFamily="49" charset="0"/>
              </a:rPr>
              <a:t>)</a:t>
            </a:r>
          </a:p>
          <a:p>
            <a:pPr marL="0" indent="0">
              <a:buNone/>
            </a:pPr>
            <a:r>
              <a:rPr lang="en-US" altLang="de-DE" sz="1200" dirty="0">
                <a:latin typeface="Courier New" panose="02070309020205020404" pitchFamily="49" charset="0"/>
                <a:cs typeface="Courier New" panose="02070309020205020404" pitchFamily="49" charset="0"/>
              </a:rPr>
              <a:t>require(</a:t>
            </a:r>
            <a:r>
              <a:rPr lang="en-US" altLang="de-DE" sz="1200" dirty="0" err="1">
                <a:latin typeface="Courier New" panose="02070309020205020404" pitchFamily="49" charset="0"/>
                <a:cs typeface="Courier New" panose="02070309020205020404" pitchFamily="49" charset="0"/>
              </a:rPr>
              <a:t>doMPI</a:t>
            </a:r>
            <a:r>
              <a:rPr lang="en-US" altLang="de-DE" sz="1200" dirty="0">
                <a:latin typeface="Courier New" panose="02070309020205020404" pitchFamily="49" charset="0"/>
                <a:cs typeface="Courier New" panose="02070309020205020404" pitchFamily="49" charset="0"/>
              </a:rPr>
              <a:t>)</a:t>
            </a:r>
          </a:p>
          <a:p>
            <a:pPr marL="0" lvl="0" indent="0" defTabSz="914400" eaLnBrk="0" fontAlgn="base" hangingPunct="0">
              <a:spcBef>
                <a:spcPct val="0"/>
              </a:spcBef>
              <a:spcAft>
                <a:spcPct val="0"/>
              </a:spcAft>
              <a:buNone/>
            </a:pPr>
            <a:r>
              <a:rPr lang="en-US" altLang="de-DE" sz="1200" dirty="0" smtClean="0">
                <a:latin typeface="Courier New" panose="02070309020205020404" pitchFamily="49" charset="0"/>
                <a:cs typeface="Courier New" panose="02070309020205020404" pitchFamily="49" charset="0"/>
              </a:rPr>
              <a:t>      </a:t>
            </a:r>
          </a:p>
          <a:p>
            <a:pPr marL="0" lvl="0" indent="0" defTabSz="914400" eaLnBrk="0" fontAlgn="base" hangingPunct="0">
              <a:spcBef>
                <a:spcPct val="0"/>
              </a:spcBef>
              <a:spcAft>
                <a:spcPct val="0"/>
              </a:spcAft>
              <a:buNone/>
            </a:pPr>
            <a:r>
              <a:rPr lang="en-US" altLang="de-DE" sz="1200" dirty="0" smtClean="0">
                <a:solidFill>
                  <a:schemeClr val="bg1">
                    <a:lumMod val="50000"/>
                  </a:schemeClr>
                </a:solidFill>
                <a:latin typeface="Courier New" panose="02070309020205020404" pitchFamily="49" charset="0"/>
                <a:cs typeface="Courier New" panose="02070309020205020404" pitchFamily="49" charset="0"/>
              </a:rPr>
              <a:t># setup parallel backend to use all available</a:t>
            </a:r>
          </a:p>
          <a:p>
            <a:pPr marL="0" lvl="0" indent="0" defTabSz="914400" eaLnBrk="0" fontAlgn="base" hangingPunct="0">
              <a:spcBef>
                <a:spcPct val="0"/>
              </a:spcBef>
              <a:spcAft>
                <a:spcPct val="0"/>
              </a:spcAft>
              <a:buNone/>
            </a:pPr>
            <a:r>
              <a:rPr lang="en-US" altLang="de-DE" sz="1200" dirty="0" smtClean="0">
                <a:solidFill>
                  <a:srgbClr val="FFC000"/>
                </a:solidFill>
                <a:latin typeface="Courier New" panose="02070309020205020404" pitchFamily="49" charset="0"/>
                <a:cs typeface="Courier New" panose="02070309020205020404" pitchFamily="49" charset="0"/>
              </a:rPr>
              <a:t>cl</a:t>
            </a:r>
            <a:r>
              <a:rPr lang="en-US" altLang="de-DE" sz="1200" dirty="0" smtClean="0">
                <a:latin typeface="Courier New" panose="02070309020205020404" pitchFamily="49" charset="0"/>
                <a:cs typeface="Courier New" panose="02070309020205020404" pitchFamily="49" charset="0"/>
              </a:rPr>
              <a:t> &lt;- </a:t>
            </a:r>
            <a:r>
              <a:rPr lang="en-US" altLang="de-DE" sz="1200" dirty="0" err="1" smtClean="0">
                <a:latin typeface="Courier New" panose="02070309020205020404" pitchFamily="49" charset="0"/>
                <a:cs typeface="Courier New" panose="02070309020205020404" pitchFamily="49" charset="0"/>
              </a:rPr>
              <a:t>startMPIcluster</a:t>
            </a:r>
            <a:r>
              <a:rPr lang="en-US" altLang="de-DE" sz="1200" dirty="0" smtClean="0">
                <a:latin typeface="Courier New" panose="02070309020205020404" pitchFamily="49" charset="0"/>
                <a:cs typeface="Courier New" panose="02070309020205020404" pitchFamily="49" charset="0"/>
              </a:rPr>
              <a:t>()</a:t>
            </a:r>
          </a:p>
          <a:p>
            <a:pPr marL="0" lvl="0" indent="0" defTabSz="914400" eaLnBrk="0" fontAlgn="base" hangingPunct="0">
              <a:spcBef>
                <a:spcPct val="0"/>
              </a:spcBef>
              <a:spcAft>
                <a:spcPct val="0"/>
              </a:spcAft>
              <a:buNone/>
            </a:pPr>
            <a:r>
              <a:rPr lang="en-US" altLang="de-DE" sz="1200" dirty="0" err="1" smtClean="0">
                <a:latin typeface="Courier New" panose="02070309020205020404" pitchFamily="49" charset="0"/>
                <a:cs typeface="Courier New" panose="02070309020205020404" pitchFamily="49" charset="0"/>
              </a:rPr>
              <a:t>registerDoMPI</a:t>
            </a:r>
            <a:r>
              <a:rPr lang="en-US" altLang="de-DE" sz="1200" dirty="0" smtClean="0">
                <a:latin typeface="Courier New" panose="02070309020205020404" pitchFamily="49" charset="0"/>
                <a:cs typeface="Courier New" panose="02070309020205020404" pitchFamily="49" charset="0"/>
              </a:rPr>
              <a:t>(</a:t>
            </a:r>
            <a:r>
              <a:rPr lang="en-US" altLang="de-DE" sz="1200" dirty="0" smtClean="0">
                <a:solidFill>
                  <a:srgbClr val="FFC000"/>
                </a:solidFill>
                <a:latin typeface="Courier New" panose="02070309020205020404" pitchFamily="49" charset="0"/>
                <a:cs typeface="Courier New" panose="02070309020205020404" pitchFamily="49" charset="0"/>
              </a:rPr>
              <a:t>cl</a:t>
            </a:r>
            <a:r>
              <a:rPr lang="en-US" altLang="de-DE" sz="1200" dirty="0" smtClean="0">
                <a:latin typeface="Courier New" panose="02070309020205020404" pitchFamily="49" charset="0"/>
                <a:cs typeface="Courier New" panose="02070309020205020404" pitchFamily="49" charset="0"/>
              </a:rPr>
              <a:t>)</a:t>
            </a:r>
          </a:p>
          <a:p>
            <a:pPr marL="0" lvl="0" indent="0" defTabSz="914400" eaLnBrk="0" fontAlgn="base" hangingPunct="0">
              <a:spcBef>
                <a:spcPct val="0"/>
              </a:spcBef>
              <a:spcAft>
                <a:spcPct val="0"/>
              </a:spcAft>
              <a:buNone/>
            </a:pPr>
            <a:endParaRPr lang="en-US" altLang="de-DE" sz="1200" dirty="0" smtClean="0">
              <a:latin typeface="Courier New" panose="02070309020205020404" pitchFamily="49" charset="0"/>
              <a:cs typeface="Courier New" panose="02070309020205020404" pitchFamily="49" charset="0"/>
            </a:endParaRPr>
          </a:p>
          <a:p>
            <a:pPr marL="0" lvl="0" indent="0" defTabSz="914400" eaLnBrk="0" fontAlgn="base" hangingPunct="0">
              <a:spcBef>
                <a:spcPct val="0"/>
              </a:spcBef>
              <a:spcAft>
                <a:spcPct val="0"/>
              </a:spcAft>
              <a:buNone/>
            </a:pPr>
            <a:r>
              <a:rPr lang="en-US" altLang="de-DE" sz="1200" dirty="0" smtClean="0">
                <a:solidFill>
                  <a:schemeClr val="bg1">
                    <a:lumMod val="50000"/>
                  </a:schemeClr>
                </a:solidFill>
                <a:latin typeface="Courier New" panose="02070309020205020404" pitchFamily="49" charset="0"/>
                <a:cs typeface="Courier New" panose="02070309020205020404" pitchFamily="49" charset="0"/>
              </a:rPr>
              <a:t>#</a:t>
            </a:r>
            <a:r>
              <a:rPr lang="en-US" altLang="de-DE" sz="1200" dirty="0" err="1" smtClean="0">
                <a:solidFill>
                  <a:schemeClr val="bg1">
                    <a:lumMod val="50000"/>
                  </a:schemeClr>
                </a:solidFill>
                <a:latin typeface="Courier New" panose="02070309020205020404" pitchFamily="49" charset="0"/>
                <a:cs typeface="Courier New" panose="02070309020205020404" pitchFamily="49" charset="0"/>
              </a:rPr>
              <a:t>foreach</a:t>
            </a:r>
            <a:r>
              <a:rPr lang="en-US" altLang="de-DE" sz="1200" dirty="0" smtClean="0">
                <a:solidFill>
                  <a:schemeClr val="bg1">
                    <a:lumMod val="50000"/>
                  </a:schemeClr>
                </a:solidFill>
                <a:latin typeface="Courier New" panose="02070309020205020404" pitchFamily="49" charset="0"/>
                <a:cs typeface="Courier New" panose="02070309020205020404" pitchFamily="49" charset="0"/>
              </a:rPr>
              <a:t> loop</a:t>
            </a:r>
            <a:endParaRPr lang="en-US" altLang="de-DE" sz="800" dirty="0" smtClean="0">
              <a:solidFill>
                <a:schemeClr val="bg1">
                  <a:lumMod val="50000"/>
                </a:schemeClr>
              </a:solidFill>
              <a:latin typeface="Courier New" panose="02070309020205020404" pitchFamily="49" charset="0"/>
              <a:cs typeface="Courier New" panose="02070309020205020404" pitchFamily="49" charset="0"/>
            </a:endParaRPr>
          </a:p>
          <a:p>
            <a:pPr marL="0" lvl="0" indent="0" defTabSz="914400" eaLnBrk="0" fontAlgn="base" hangingPunct="0">
              <a:spcBef>
                <a:spcPct val="0"/>
              </a:spcBef>
              <a:spcAft>
                <a:spcPct val="0"/>
              </a:spcAft>
              <a:buNone/>
            </a:pPr>
            <a:r>
              <a:rPr lang="en-US" altLang="de-DE" sz="1200" dirty="0" err="1" smtClean="0">
                <a:latin typeface="Courier New" panose="02070309020205020404" pitchFamily="49" charset="0"/>
                <a:cs typeface="Courier New" panose="02070309020205020404" pitchFamily="49" charset="0"/>
              </a:rPr>
              <a:t>foreach</a:t>
            </a:r>
            <a:r>
              <a:rPr lang="en-US" altLang="de-DE" sz="1200" dirty="0" smtClean="0">
                <a:latin typeface="Courier New" panose="02070309020205020404" pitchFamily="49" charset="0"/>
                <a:cs typeface="Courier New" panose="02070309020205020404" pitchFamily="49" charset="0"/>
              </a:rPr>
              <a:t>(</a:t>
            </a:r>
            <a:r>
              <a:rPr lang="en-US" altLang="de-DE" sz="1200" dirty="0">
                <a:solidFill>
                  <a:schemeClr val="accent1">
                    <a:lumMod val="40000"/>
                    <a:lumOff val="60000"/>
                  </a:schemeClr>
                </a:solidFill>
                <a:latin typeface="Courier New" panose="02070309020205020404" pitchFamily="49" charset="0"/>
                <a:cs typeface="Courier New" panose="02070309020205020404" pitchFamily="49" charset="0"/>
              </a:rPr>
              <a:t>n</a:t>
            </a:r>
            <a:r>
              <a:rPr lang="en-US" altLang="de-DE" sz="1200" dirty="0" smtClean="0">
                <a:solidFill>
                  <a:srgbClr val="FFC000"/>
                </a:solidFill>
                <a:latin typeface="Courier New" panose="02070309020205020404" pitchFamily="49" charset="0"/>
                <a:cs typeface="Courier New" panose="02070309020205020404" pitchFamily="49" charset="0"/>
              </a:rPr>
              <a:t> </a:t>
            </a:r>
            <a:r>
              <a:rPr lang="en-US" altLang="de-DE" sz="1200" dirty="0" smtClean="0">
                <a:latin typeface="Courier New" panose="02070309020205020404" pitchFamily="49" charset="0"/>
                <a:cs typeface="Courier New" panose="02070309020205020404" pitchFamily="49" charset="0"/>
              </a:rPr>
              <a:t>= 1:16) %</a:t>
            </a:r>
            <a:r>
              <a:rPr lang="en-US" altLang="de-DE" sz="1200" dirty="0" err="1" smtClean="0">
                <a:solidFill>
                  <a:schemeClr val="accent1">
                    <a:lumMod val="40000"/>
                    <a:lumOff val="60000"/>
                  </a:schemeClr>
                </a:solidFill>
                <a:latin typeface="Courier New" panose="02070309020205020404" pitchFamily="49" charset="0"/>
                <a:cs typeface="Courier New" panose="02070309020205020404" pitchFamily="49" charset="0"/>
              </a:rPr>
              <a:t>dopar</a:t>
            </a:r>
            <a:r>
              <a:rPr lang="en-US" altLang="de-DE" sz="1200" dirty="0" smtClean="0">
                <a:latin typeface="Courier New" panose="02070309020205020404" pitchFamily="49" charset="0"/>
                <a:cs typeface="Courier New" panose="02070309020205020404" pitchFamily="49" charset="0"/>
              </a:rPr>
              <a:t>% </a:t>
            </a:r>
          </a:p>
          <a:p>
            <a:pPr marL="0" lvl="0" indent="0" defTabSz="914400" eaLnBrk="0" fontAlgn="base" hangingPunct="0">
              <a:spcBef>
                <a:spcPct val="0"/>
              </a:spcBef>
              <a:spcAft>
                <a:spcPct val="0"/>
              </a:spcAft>
              <a:buNone/>
            </a:pPr>
            <a:r>
              <a:rPr lang="en-US" altLang="de-DE" sz="1200" dirty="0" smtClean="0">
                <a:latin typeface="Courier New" panose="02070309020205020404" pitchFamily="49" charset="0"/>
                <a:cs typeface="Courier New" panose="02070309020205020404" pitchFamily="49" charset="0"/>
              </a:rPr>
              <a:t>    {</a:t>
            </a:r>
            <a:endParaRPr lang="en-US" altLang="de-DE" sz="800" dirty="0" smtClean="0">
              <a:latin typeface="Courier New" panose="02070309020205020404" pitchFamily="49" charset="0"/>
              <a:cs typeface="Courier New" panose="02070309020205020404" pitchFamily="49" charset="0"/>
            </a:endParaRPr>
          </a:p>
          <a:p>
            <a:pPr marL="0" indent="0" defTabSz="914400" eaLnBrk="0" fontAlgn="base" hangingPunct="0">
              <a:spcBef>
                <a:spcPct val="0"/>
              </a:spcBef>
              <a:spcAft>
                <a:spcPct val="0"/>
              </a:spcAft>
              <a:buNone/>
            </a:pPr>
            <a:r>
              <a:rPr lang="en-US" altLang="de-DE" sz="1200" dirty="0" smtClean="0">
                <a:latin typeface="Courier New" panose="02070309020205020404" pitchFamily="49" charset="0"/>
                <a:cs typeface="Courier New" panose="02070309020205020404" pitchFamily="49" charset="0"/>
              </a:rPr>
              <a:t>     </a:t>
            </a:r>
            <a:r>
              <a:rPr lang="en-US" sz="1200" dirty="0" err="1" smtClean="0">
                <a:latin typeface="Courier New" panose="02070309020205020404" pitchFamily="49" charset="0"/>
                <a:cs typeface="Courier New" panose="02070309020205020404" pitchFamily="49" charset="0"/>
              </a:rPr>
              <a:t>write.table</a:t>
            </a:r>
            <a:r>
              <a:rPr lang="en-US" sz="1200" dirty="0" smtClean="0">
                <a:latin typeface="Courier New" panose="02070309020205020404" pitchFamily="49" charset="0"/>
                <a:cs typeface="Courier New" panose="02070309020205020404" pitchFamily="49" charset="0"/>
              </a:rPr>
              <a:t>(</a:t>
            </a:r>
            <a:r>
              <a:rPr lang="en-US" sz="1200" dirty="0">
                <a:solidFill>
                  <a:srgbClr val="FFC000"/>
                </a:solidFill>
                <a:latin typeface="Courier New" panose="02070309020205020404" pitchFamily="49" charset="0"/>
                <a:cs typeface="Courier New" panose="02070309020205020404" pitchFamily="49" charset="0"/>
              </a:rPr>
              <a:t>n</a:t>
            </a:r>
            <a:r>
              <a:rPr lang="en-US" sz="1200" dirty="0" smtClean="0">
                <a:latin typeface="Courier New" panose="02070309020205020404" pitchFamily="49" charset="0"/>
                <a:cs typeface="Courier New" panose="02070309020205020404" pitchFamily="49" charset="0"/>
              </a:rPr>
              <a:t>, </a:t>
            </a:r>
            <a:r>
              <a:rPr lang="en-US" sz="1200" dirty="0" smtClean="0">
                <a:solidFill>
                  <a:schemeClr val="accent1">
                    <a:lumMod val="40000"/>
                    <a:lumOff val="60000"/>
                  </a:schemeClr>
                </a:solidFill>
                <a:latin typeface="Courier New" panose="02070309020205020404" pitchFamily="49" charset="0"/>
                <a:cs typeface="Courier New" panose="02070309020205020404" pitchFamily="49" charset="0"/>
              </a:rPr>
              <a:t>filename </a:t>
            </a:r>
            <a:r>
              <a:rPr lang="en-US" sz="1200" dirty="0" smtClean="0">
                <a:latin typeface="Courier New" panose="02070309020205020404" pitchFamily="49" charset="0"/>
                <a:cs typeface="Courier New" panose="02070309020205020404" pitchFamily="49" charset="0"/>
              </a:rPr>
              <a:t>= paste0(</a:t>
            </a:r>
            <a:r>
              <a:rPr lang="en-US" sz="1200" dirty="0" smtClean="0">
                <a:solidFill>
                  <a:schemeClr val="accent6">
                    <a:lumMod val="75000"/>
                  </a:schemeClr>
                </a:solidFill>
                <a:latin typeface="Courier New" panose="02070309020205020404" pitchFamily="49" charset="0"/>
                <a:cs typeface="Courier New" panose="02070309020205020404" pitchFamily="49" charset="0"/>
              </a:rPr>
              <a:t>‘/home/</a:t>
            </a:r>
            <a:r>
              <a:rPr lang="en-US" sz="1200" dirty="0" err="1" smtClean="0">
                <a:solidFill>
                  <a:schemeClr val="accent6">
                    <a:lumMod val="75000"/>
                  </a:schemeClr>
                </a:solidFill>
                <a:latin typeface="Courier New" panose="02070309020205020404" pitchFamily="49" charset="0"/>
                <a:cs typeface="Courier New" panose="02070309020205020404" pitchFamily="49" charset="0"/>
              </a:rPr>
              <a:t>wueest</a:t>
            </a:r>
            <a:r>
              <a:rPr lang="en-US" sz="1200" dirty="0" smtClean="0">
                <a:solidFill>
                  <a:schemeClr val="accent6">
                    <a:lumMod val="75000"/>
                  </a:schemeClr>
                </a:solidFill>
                <a:latin typeface="Courier New" panose="02070309020205020404" pitchFamily="49" charset="0"/>
                <a:cs typeface="Courier New" panose="02070309020205020404" pitchFamily="49" charset="0"/>
              </a:rPr>
              <a:t>/</a:t>
            </a:r>
            <a:r>
              <a:rPr lang="en-US" sz="1200" dirty="0" err="1" smtClean="0">
                <a:solidFill>
                  <a:schemeClr val="accent6">
                    <a:lumMod val="75000"/>
                  </a:schemeClr>
                </a:solidFill>
                <a:latin typeface="Courier New" panose="02070309020205020404" pitchFamily="49" charset="0"/>
                <a:cs typeface="Courier New" panose="02070309020205020404" pitchFamily="49" charset="0"/>
              </a:rPr>
              <a:t>mpitest</a:t>
            </a:r>
            <a:r>
              <a:rPr lang="en-US" sz="1200" dirty="0" smtClean="0">
                <a:solidFill>
                  <a:schemeClr val="accent6">
                    <a:lumMod val="75000"/>
                  </a:schemeClr>
                </a:solidFill>
                <a:latin typeface="Courier New" panose="02070309020205020404" pitchFamily="49" charset="0"/>
                <a:cs typeface="Courier New" panose="02070309020205020404" pitchFamily="49" charset="0"/>
              </a:rPr>
              <a:t>/’</a:t>
            </a:r>
            <a:r>
              <a:rPr lang="en-US" sz="1200" dirty="0" smtClean="0">
                <a:latin typeface="Courier New" panose="02070309020205020404" pitchFamily="49" charset="0"/>
                <a:cs typeface="Courier New" panose="02070309020205020404" pitchFamily="49" charset="0"/>
              </a:rPr>
              <a:t>, </a:t>
            </a:r>
            <a:r>
              <a:rPr lang="en-US" sz="1200" dirty="0" smtClean="0">
                <a:solidFill>
                  <a:srgbClr val="FFC000"/>
                </a:solidFill>
                <a:latin typeface="Courier New" panose="02070309020205020404" pitchFamily="49" charset="0"/>
                <a:cs typeface="Courier New" panose="02070309020205020404" pitchFamily="49" charset="0"/>
              </a:rPr>
              <a:t>n</a:t>
            </a:r>
            <a:r>
              <a:rPr lang="en-US" sz="1200" dirty="0" smtClean="0">
                <a:latin typeface="Courier New" panose="02070309020205020404" pitchFamily="49" charset="0"/>
                <a:cs typeface="Courier New" panose="02070309020205020404" pitchFamily="49" charset="0"/>
              </a:rPr>
              <a:t>, </a:t>
            </a:r>
            <a:r>
              <a:rPr lang="en-US" sz="1200" dirty="0" smtClean="0">
                <a:solidFill>
                  <a:schemeClr val="accent6">
                    <a:lumMod val="75000"/>
                  </a:schemeClr>
                </a:solidFill>
                <a:latin typeface="Courier New" panose="02070309020205020404" pitchFamily="49" charset="0"/>
                <a:cs typeface="Courier New" panose="02070309020205020404" pitchFamily="49" charset="0"/>
              </a:rPr>
              <a:t>’.txt’</a:t>
            </a:r>
            <a:r>
              <a:rPr lang="en-US" sz="1200" dirty="0" smtClean="0">
                <a:latin typeface="Courier New" panose="02070309020205020404" pitchFamily="49" charset="0"/>
                <a:cs typeface="Courier New" panose="02070309020205020404" pitchFamily="49" charset="0"/>
              </a:rPr>
              <a:t>))</a:t>
            </a:r>
            <a:endParaRPr lang="en-US" altLang="de-DE" sz="2800" dirty="0" smtClean="0">
              <a:latin typeface="Courier New" panose="02070309020205020404" pitchFamily="49" charset="0"/>
              <a:cs typeface="Courier New" panose="02070309020205020404" pitchFamily="49" charset="0"/>
            </a:endParaRPr>
          </a:p>
          <a:p>
            <a:pPr marL="0" lvl="0" indent="0" defTabSz="914400" eaLnBrk="0" fontAlgn="base" hangingPunct="0">
              <a:spcBef>
                <a:spcPct val="0"/>
              </a:spcBef>
              <a:spcAft>
                <a:spcPct val="0"/>
              </a:spcAft>
              <a:buNone/>
            </a:pPr>
            <a:endParaRPr lang="en-US" altLang="de-DE" sz="1200" dirty="0" smtClean="0">
              <a:latin typeface="Courier New" panose="02070309020205020404" pitchFamily="49" charset="0"/>
              <a:cs typeface="Courier New" panose="02070309020205020404" pitchFamily="49" charset="0"/>
            </a:endParaRPr>
          </a:p>
          <a:p>
            <a:pPr marL="0" lvl="0" indent="0" defTabSz="914400" eaLnBrk="0" fontAlgn="base" hangingPunct="0">
              <a:spcBef>
                <a:spcPct val="0"/>
              </a:spcBef>
              <a:spcAft>
                <a:spcPct val="0"/>
              </a:spcAft>
              <a:buNone/>
            </a:pPr>
            <a:r>
              <a:rPr lang="en-US" altLang="de-DE" sz="1200" dirty="0" smtClean="0">
                <a:latin typeface="Courier New" panose="02070309020205020404" pitchFamily="49" charset="0"/>
                <a:cs typeface="Courier New" panose="02070309020205020404" pitchFamily="49" charset="0"/>
              </a:rPr>
              <a:t>    }</a:t>
            </a:r>
          </a:p>
          <a:p>
            <a:pPr marL="0" lvl="0" indent="0" defTabSz="914400" eaLnBrk="0" fontAlgn="base" hangingPunct="0">
              <a:spcBef>
                <a:spcPct val="0"/>
              </a:spcBef>
              <a:spcAft>
                <a:spcPct val="0"/>
              </a:spcAft>
              <a:buNone/>
            </a:pPr>
            <a:endParaRPr lang="en-US" altLang="de-DE" sz="1200" dirty="0" smtClean="0">
              <a:latin typeface="Courier New" panose="02070309020205020404" pitchFamily="49" charset="0"/>
              <a:cs typeface="Courier New" panose="02070309020205020404" pitchFamily="49" charset="0"/>
            </a:endParaRPr>
          </a:p>
          <a:p>
            <a:pPr marL="0" lvl="0" indent="0" defTabSz="914400" eaLnBrk="0" fontAlgn="base" hangingPunct="0">
              <a:spcBef>
                <a:spcPct val="0"/>
              </a:spcBef>
              <a:spcAft>
                <a:spcPct val="0"/>
              </a:spcAft>
              <a:buNone/>
            </a:pPr>
            <a:r>
              <a:rPr lang="en-US" altLang="de-DE" sz="1200" dirty="0" smtClean="0">
                <a:solidFill>
                  <a:schemeClr val="bg1">
                    <a:lumMod val="50000"/>
                  </a:schemeClr>
                </a:solidFill>
                <a:latin typeface="Courier New" panose="02070309020205020404" pitchFamily="49" charset="0"/>
                <a:cs typeface="Courier New" panose="02070309020205020404" pitchFamily="49" charset="0"/>
              </a:rPr>
              <a:t># close parallel backend</a:t>
            </a:r>
          </a:p>
          <a:p>
            <a:pPr marL="0" lvl="0" indent="0" defTabSz="914400" eaLnBrk="0" fontAlgn="base" hangingPunct="0">
              <a:spcBef>
                <a:spcPct val="0"/>
              </a:spcBef>
              <a:spcAft>
                <a:spcPct val="0"/>
              </a:spcAft>
              <a:buNone/>
            </a:pPr>
            <a:r>
              <a:rPr lang="en-US" altLang="de-DE" sz="1200" dirty="0" err="1" smtClean="0">
                <a:latin typeface="Courier New" panose="02070309020205020404" pitchFamily="49" charset="0"/>
                <a:cs typeface="Courier New" panose="02070309020205020404" pitchFamily="49" charset="0"/>
              </a:rPr>
              <a:t>closeCluster</a:t>
            </a:r>
            <a:r>
              <a:rPr lang="en-US" altLang="de-DE" sz="1200" dirty="0" smtClean="0">
                <a:latin typeface="Courier New" panose="02070309020205020404" pitchFamily="49" charset="0"/>
                <a:cs typeface="Courier New" panose="02070309020205020404" pitchFamily="49" charset="0"/>
              </a:rPr>
              <a:t>(</a:t>
            </a:r>
            <a:r>
              <a:rPr lang="en-US" altLang="de-DE" sz="1200" dirty="0" smtClean="0">
                <a:solidFill>
                  <a:srgbClr val="FFC000"/>
                </a:solidFill>
                <a:latin typeface="Courier New" panose="02070309020205020404" pitchFamily="49" charset="0"/>
                <a:cs typeface="Courier New" panose="02070309020205020404" pitchFamily="49" charset="0"/>
              </a:rPr>
              <a:t>cl</a:t>
            </a:r>
            <a:r>
              <a:rPr lang="en-US" altLang="de-DE" sz="1200" dirty="0" smtClean="0">
                <a:latin typeface="Courier New" panose="02070309020205020404" pitchFamily="49" charset="0"/>
                <a:cs typeface="Courier New" panose="02070309020205020404" pitchFamily="49" charset="0"/>
              </a:rPr>
              <a:t>)</a:t>
            </a:r>
          </a:p>
          <a:p>
            <a:pPr marL="0" lvl="0" indent="0" defTabSz="914400" eaLnBrk="0" fontAlgn="base" hangingPunct="0">
              <a:spcBef>
                <a:spcPct val="0"/>
              </a:spcBef>
              <a:spcAft>
                <a:spcPct val="0"/>
              </a:spcAft>
              <a:buNone/>
            </a:pPr>
            <a:r>
              <a:rPr lang="en-US" altLang="de-DE" sz="1200" dirty="0" err="1" smtClean="0">
                <a:latin typeface="Courier New" panose="02070309020205020404" pitchFamily="49" charset="0"/>
                <a:cs typeface="Courier New" panose="02070309020205020404" pitchFamily="49" charset="0"/>
              </a:rPr>
              <a:t>mpi.quit</a:t>
            </a:r>
            <a:r>
              <a:rPr lang="en-US" altLang="de-DE" sz="1200" dirty="0" smtClean="0">
                <a:latin typeface="Courier New" panose="02070309020205020404" pitchFamily="49" charset="0"/>
                <a:cs typeface="Courier New" panose="02070309020205020404" pitchFamily="49" charset="0"/>
              </a:rPr>
              <a:t>()</a:t>
            </a:r>
          </a:p>
        </p:txBody>
      </p:sp>
      <p:sp>
        <p:nvSpPr>
          <p:cNvPr id="4" name="TextBox 3"/>
          <p:cNvSpPr txBox="1"/>
          <p:nvPr/>
        </p:nvSpPr>
        <p:spPr>
          <a:xfrm>
            <a:off x="5698286" y="1558888"/>
            <a:ext cx="2909379" cy="646331"/>
          </a:xfrm>
          <a:prstGeom prst="rect">
            <a:avLst/>
          </a:prstGeom>
          <a:solidFill>
            <a:schemeClr val="bg1"/>
          </a:solidFill>
          <a:ln>
            <a:solidFill>
              <a:schemeClr val="tx1"/>
            </a:solidFill>
          </a:ln>
        </p:spPr>
        <p:txBody>
          <a:bodyPr wrap="square" rtlCol="0">
            <a:spAutoFit/>
          </a:bodyPr>
          <a:lstStyle/>
          <a:p>
            <a:r>
              <a:rPr lang="en-US" dirty="0" err="1" smtClean="0">
                <a:solidFill>
                  <a:srgbClr val="FF0000"/>
                </a:solidFill>
                <a:latin typeface="Courier New" charset="0"/>
                <a:ea typeface="Courier New" charset="0"/>
                <a:cs typeface="Courier New" charset="0"/>
              </a:rPr>
              <a:t>startMPIcluster</a:t>
            </a:r>
            <a:r>
              <a:rPr lang="en-US" dirty="0" smtClean="0">
                <a:solidFill>
                  <a:srgbClr val="FF0000"/>
                </a:solidFill>
                <a:latin typeface="Courier New" charset="0"/>
                <a:ea typeface="Courier New" charset="0"/>
                <a:cs typeface="Courier New" charset="0"/>
              </a:rPr>
              <a:t>()</a:t>
            </a:r>
            <a:r>
              <a:rPr lang="en-US" dirty="0" smtClean="0">
                <a:solidFill>
                  <a:srgbClr val="FF0000"/>
                </a:solidFill>
                <a:latin typeface="Trebuchet MS" charset="0"/>
                <a:ea typeface="Trebuchet MS" charset="0"/>
                <a:cs typeface="Trebuchet MS" charset="0"/>
              </a:rPr>
              <a:t> detects all available CPUs</a:t>
            </a:r>
            <a:endParaRPr lang="en-US" dirty="0">
              <a:solidFill>
                <a:srgbClr val="FF0000"/>
              </a:solidFill>
              <a:latin typeface="Trebuchet MS" charset="0"/>
              <a:ea typeface="Trebuchet MS" charset="0"/>
              <a:cs typeface="Trebuchet MS" charset="0"/>
            </a:endParaRPr>
          </a:p>
        </p:txBody>
      </p:sp>
      <p:sp>
        <p:nvSpPr>
          <p:cNvPr id="6" name="Right Arrow 5"/>
          <p:cNvSpPr/>
          <p:nvPr/>
        </p:nvSpPr>
        <p:spPr>
          <a:xfrm rot="20641952">
            <a:off x="4745049" y="1846164"/>
            <a:ext cx="833922" cy="409084"/>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925633" y="2472808"/>
            <a:ext cx="4376156" cy="646331"/>
          </a:xfrm>
          <a:prstGeom prst="rect">
            <a:avLst/>
          </a:prstGeom>
          <a:solidFill>
            <a:schemeClr val="bg1"/>
          </a:solidFill>
          <a:ln>
            <a:solidFill>
              <a:schemeClr val="tx1"/>
            </a:solidFill>
          </a:ln>
        </p:spPr>
        <p:txBody>
          <a:bodyPr wrap="square" rtlCol="0">
            <a:spAutoFit/>
          </a:bodyPr>
          <a:lstStyle/>
          <a:p>
            <a:r>
              <a:rPr lang="en-US" dirty="0" err="1" smtClean="0">
                <a:solidFill>
                  <a:srgbClr val="FF0000"/>
                </a:solidFill>
                <a:latin typeface="Courier New" charset="0"/>
                <a:ea typeface="Courier New" charset="0"/>
                <a:cs typeface="Courier New" charset="0"/>
              </a:rPr>
              <a:t>foreach</a:t>
            </a:r>
            <a:r>
              <a:rPr lang="en-US" dirty="0" smtClean="0">
                <a:solidFill>
                  <a:srgbClr val="FF0000"/>
                </a:solidFill>
                <a:latin typeface="Courier New" charset="0"/>
                <a:ea typeface="Courier New" charset="0"/>
                <a:cs typeface="Courier New" charset="0"/>
              </a:rPr>
              <a:t>(</a:t>
            </a:r>
            <a:r>
              <a:rPr lang="mr-IN" dirty="0" smtClean="0">
                <a:solidFill>
                  <a:srgbClr val="FF0000"/>
                </a:solidFill>
                <a:latin typeface="Courier New" charset="0"/>
                <a:ea typeface="Courier New" charset="0"/>
                <a:cs typeface="Courier New" charset="0"/>
              </a:rPr>
              <a:t>…</a:t>
            </a:r>
            <a:r>
              <a:rPr lang="en-US" dirty="0" smtClean="0">
                <a:solidFill>
                  <a:srgbClr val="FF0000"/>
                </a:solidFill>
                <a:latin typeface="Courier New" charset="0"/>
                <a:ea typeface="Courier New" charset="0"/>
                <a:cs typeface="Courier New" charset="0"/>
              </a:rPr>
              <a:t>)</a:t>
            </a:r>
            <a:r>
              <a:rPr lang="en-US" dirty="0" smtClean="0">
                <a:solidFill>
                  <a:srgbClr val="FF0000"/>
                </a:solidFill>
                <a:latin typeface="Trebuchet MS" charset="0"/>
                <a:ea typeface="Trebuchet MS" charset="0"/>
                <a:cs typeface="Trebuchet MS" charset="0"/>
              </a:rPr>
              <a:t> in combination with </a:t>
            </a:r>
            <a:r>
              <a:rPr lang="en-US" dirty="0" smtClean="0">
                <a:solidFill>
                  <a:srgbClr val="FF0000"/>
                </a:solidFill>
                <a:latin typeface="Courier New" charset="0"/>
                <a:ea typeface="Courier New" charset="0"/>
                <a:cs typeface="Courier New" charset="0"/>
              </a:rPr>
              <a:t>%</a:t>
            </a:r>
            <a:r>
              <a:rPr lang="en-US" dirty="0" err="1" smtClean="0">
                <a:solidFill>
                  <a:srgbClr val="FF0000"/>
                </a:solidFill>
                <a:latin typeface="Courier New" charset="0"/>
                <a:ea typeface="Courier New" charset="0"/>
                <a:cs typeface="Courier New" charset="0"/>
              </a:rPr>
              <a:t>dopar</a:t>
            </a:r>
            <a:r>
              <a:rPr lang="en-US" dirty="0" smtClean="0">
                <a:solidFill>
                  <a:srgbClr val="FF0000"/>
                </a:solidFill>
                <a:latin typeface="Courier New" charset="0"/>
                <a:ea typeface="Courier New" charset="0"/>
                <a:cs typeface="Courier New" charset="0"/>
              </a:rPr>
              <a:t>% </a:t>
            </a:r>
            <a:r>
              <a:rPr lang="en-US" dirty="0" smtClean="0">
                <a:solidFill>
                  <a:srgbClr val="FF0000"/>
                </a:solidFill>
                <a:latin typeface="Trebuchet MS" charset="0"/>
                <a:ea typeface="Trebuchet MS" charset="0"/>
                <a:cs typeface="Trebuchet MS" charset="0"/>
              </a:rPr>
              <a:t>executes a for loop in parallel</a:t>
            </a:r>
            <a:endParaRPr lang="en-US" dirty="0">
              <a:solidFill>
                <a:srgbClr val="FF0000"/>
              </a:solidFill>
              <a:latin typeface="Trebuchet MS" charset="0"/>
              <a:ea typeface="Trebuchet MS" charset="0"/>
              <a:cs typeface="Trebuchet MS" charset="0"/>
            </a:endParaRPr>
          </a:p>
        </p:txBody>
      </p:sp>
      <p:sp>
        <p:nvSpPr>
          <p:cNvPr id="8" name="Right Arrow 7"/>
          <p:cNvSpPr/>
          <p:nvPr/>
        </p:nvSpPr>
        <p:spPr>
          <a:xfrm rot="20641952">
            <a:off x="3113708" y="2740265"/>
            <a:ext cx="689829" cy="409084"/>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588749" y="3730530"/>
            <a:ext cx="2796009" cy="646331"/>
          </a:xfrm>
          <a:prstGeom prst="rect">
            <a:avLst/>
          </a:prstGeom>
          <a:solidFill>
            <a:schemeClr val="bg1"/>
          </a:solidFill>
          <a:ln>
            <a:solidFill>
              <a:schemeClr val="tx1"/>
            </a:solidFill>
          </a:ln>
        </p:spPr>
        <p:txBody>
          <a:bodyPr wrap="square" rtlCol="0">
            <a:spAutoFit/>
          </a:bodyPr>
          <a:lstStyle/>
          <a:p>
            <a:r>
              <a:rPr lang="en-US" dirty="0" smtClean="0">
                <a:solidFill>
                  <a:srgbClr val="FF0000"/>
                </a:solidFill>
                <a:latin typeface="Trebuchet MS" charset="0"/>
                <a:ea typeface="Trebuchet MS" charset="0"/>
                <a:cs typeface="Trebuchet MS" charset="0"/>
              </a:rPr>
              <a:t>needed </a:t>
            </a:r>
            <a:r>
              <a:rPr lang="en-US">
                <a:solidFill>
                  <a:srgbClr val="FF0000"/>
                </a:solidFill>
                <a:latin typeface="Trebuchet MS" charset="0"/>
                <a:ea typeface="Trebuchet MS" charset="0"/>
                <a:cs typeface="Trebuchet MS" charset="0"/>
              </a:rPr>
              <a:t>to properly clean </a:t>
            </a:r>
            <a:r>
              <a:rPr lang="en-US" dirty="0" smtClean="0">
                <a:solidFill>
                  <a:srgbClr val="FF0000"/>
                </a:solidFill>
                <a:latin typeface="Trebuchet MS" charset="0"/>
                <a:ea typeface="Trebuchet MS" charset="0"/>
                <a:cs typeface="Trebuchet MS" charset="0"/>
              </a:rPr>
              <a:t>MPI </a:t>
            </a:r>
            <a:r>
              <a:rPr lang="en-US" smtClean="0">
                <a:solidFill>
                  <a:srgbClr val="FF0000"/>
                </a:solidFill>
                <a:latin typeface="Trebuchet MS" charset="0"/>
                <a:ea typeface="Trebuchet MS" charset="0"/>
                <a:cs typeface="Trebuchet MS" charset="0"/>
              </a:rPr>
              <a:t>cluster connection</a:t>
            </a:r>
            <a:endParaRPr lang="en-US" dirty="0">
              <a:solidFill>
                <a:srgbClr val="FF0000"/>
              </a:solidFill>
              <a:latin typeface="Trebuchet MS" charset="0"/>
              <a:ea typeface="Trebuchet MS" charset="0"/>
              <a:cs typeface="Trebuchet MS" charset="0"/>
            </a:endParaRPr>
          </a:p>
        </p:txBody>
      </p:sp>
      <p:sp>
        <p:nvSpPr>
          <p:cNvPr id="10" name="Right Arrow 9"/>
          <p:cNvSpPr/>
          <p:nvPr/>
        </p:nvSpPr>
        <p:spPr>
          <a:xfrm rot="20641952">
            <a:off x="2635512" y="4017806"/>
            <a:ext cx="833922" cy="409084"/>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81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a:t>
            </a:r>
            <a:r>
              <a:rPr lang="en-US" dirty="0" smtClean="0"/>
              <a:t>PARALLEL BATCH </a:t>
            </a:r>
            <a:r>
              <a:rPr lang="en-US" dirty="0"/>
              <a:t>SCRIPT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56" y="1324889"/>
            <a:ext cx="8591887" cy="2926269"/>
          </a:xfrm>
          <a:prstGeom prst="rect">
            <a:avLst/>
          </a:prstGeom>
        </p:spPr>
      </p:pic>
      <p:sp>
        <p:nvSpPr>
          <p:cNvPr id="5" name="Rectangle 4"/>
          <p:cNvSpPr/>
          <p:nvPr/>
        </p:nvSpPr>
        <p:spPr>
          <a:xfrm>
            <a:off x="276056" y="2590690"/>
            <a:ext cx="2186407" cy="272825"/>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76057" y="3890899"/>
            <a:ext cx="742618" cy="238417"/>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474931" y="2265437"/>
            <a:ext cx="3151913" cy="923330"/>
          </a:xfrm>
          <a:prstGeom prst="rect">
            <a:avLst/>
          </a:prstGeom>
          <a:noFill/>
          <a:ln>
            <a:solidFill>
              <a:schemeClr val="tx1"/>
            </a:solidFill>
          </a:ln>
        </p:spPr>
        <p:txBody>
          <a:bodyPr wrap="square" rtlCol="0">
            <a:spAutoFit/>
          </a:bodyPr>
          <a:lstStyle/>
          <a:p>
            <a:r>
              <a:rPr lang="en-US" dirty="0" smtClean="0">
                <a:solidFill>
                  <a:srgbClr val="FF0000"/>
                </a:solidFill>
                <a:latin typeface="Trebuchet MS" charset="0"/>
                <a:ea typeface="Trebuchet MS" charset="0"/>
                <a:cs typeface="Trebuchet MS" charset="0"/>
              </a:rPr>
              <a:t>Starts one R instance,</a:t>
            </a:r>
          </a:p>
          <a:p>
            <a:r>
              <a:rPr lang="en-US" dirty="0" smtClean="0">
                <a:solidFill>
                  <a:srgbClr val="FF0000"/>
                </a:solidFill>
                <a:latin typeface="Trebuchet MS" charset="0"/>
                <a:ea typeface="Trebuchet MS" charset="0"/>
                <a:cs typeface="Trebuchet MS" charset="0"/>
              </a:rPr>
              <a:t>which gets 16 CPUs assigned</a:t>
            </a:r>
          </a:p>
          <a:p>
            <a:r>
              <a:rPr lang="en-US" dirty="0" smtClean="0">
                <a:solidFill>
                  <a:srgbClr val="FF0000"/>
                </a:solidFill>
                <a:latin typeface="Trebuchet MS" charset="0"/>
                <a:ea typeface="Trebuchet MS" charset="0"/>
                <a:cs typeface="Trebuchet MS" charset="0"/>
              </a:rPr>
              <a:t>(</a:t>
            </a:r>
            <a:r>
              <a:rPr lang="en-US" dirty="0" err="1" smtClean="0">
                <a:solidFill>
                  <a:srgbClr val="FF0000"/>
                </a:solidFill>
                <a:latin typeface="PT Mono" charset="0"/>
                <a:ea typeface="PT Mono" charset="0"/>
                <a:cs typeface="PT Mono" charset="0"/>
              </a:rPr>
              <a:t>mpirun</a:t>
            </a:r>
            <a:r>
              <a:rPr lang="en-US" dirty="0" smtClean="0">
                <a:solidFill>
                  <a:srgbClr val="FF0000"/>
                </a:solidFill>
                <a:latin typeface="Trebuchet MS" charset="0"/>
                <a:ea typeface="Trebuchet MS" charset="0"/>
                <a:cs typeface="Trebuchet MS" charset="0"/>
              </a:rPr>
              <a:t> needs 1 CPU)</a:t>
            </a:r>
            <a:endParaRPr lang="en-US" dirty="0">
              <a:solidFill>
                <a:srgbClr val="FF0000"/>
              </a:solidFill>
              <a:latin typeface="Trebuchet MS" charset="0"/>
              <a:ea typeface="Trebuchet MS" charset="0"/>
              <a:cs typeface="Trebuchet MS" charset="0"/>
            </a:endParaRPr>
          </a:p>
        </p:txBody>
      </p:sp>
      <p:sp>
        <p:nvSpPr>
          <p:cNvPr id="8" name="Right Arrow 7"/>
          <p:cNvSpPr/>
          <p:nvPr/>
        </p:nvSpPr>
        <p:spPr>
          <a:xfrm>
            <a:off x="4445203" y="2522560"/>
            <a:ext cx="788630" cy="409084"/>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991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2310809" y="2176129"/>
            <a:ext cx="4416056" cy="871871"/>
          </a:xfrm>
          <a:prstGeom prst="rect">
            <a:avLst/>
          </a:prstGeom>
        </p:spPr>
        <p:style>
          <a:lnRef idx="1">
            <a:schemeClr val="accent3"/>
          </a:lnRef>
          <a:fillRef idx="3">
            <a:schemeClr val="accent3"/>
          </a:fillRef>
          <a:effectRef idx="2">
            <a:schemeClr val="accent3"/>
          </a:effectRef>
          <a:fontRef idx="minor">
            <a:schemeClr val="lt1"/>
          </a:fontRef>
        </p:style>
        <p:txBody>
          <a:bodyPr rtlCol="0" anchor="b"/>
          <a:lstStyle/>
          <a:p>
            <a:pPr algn="ctr"/>
            <a:r>
              <a:rPr lang="de-CH" dirty="0" err="1" smtClean="0">
                <a:solidFill>
                  <a:schemeClr val="bg1">
                    <a:lumMod val="50000"/>
                  </a:schemeClr>
                </a:solidFill>
                <a:latin typeface="Trebuchet MS" charset="0"/>
                <a:ea typeface="Trebuchet MS" charset="0"/>
                <a:cs typeface="Trebuchet MS" charset="0"/>
              </a:rPr>
              <a:t>Node</a:t>
            </a:r>
            <a:r>
              <a:rPr lang="de-CH" dirty="0" smtClean="0">
                <a:solidFill>
                  <a:schemeClr val="bg1">
                    <a:lumMod val="50000"/>
                  </a:schemeClr>
                </a:solidFill>
                <a:latin typeface="Trebuchet MS" charset="0"/>
                <a:ea typeface="Trebuchet MS" charset="0"/>
                <a:cs typeface="Trebuchet MS" charset="0"/>
              </a:rPr>
              <a:t> 1</a:t>
            </a:r>
            <a:endParaRPr lang="de-CH" dirty="0">
              <a:solidFill>
                <a:schemeClr val="bg1">
                  <a:lumMod val="50000"/>
                </a:schemeClr>
              </a:solidFill>
              <a:latin typeface="Trebuchet MS" charset="0"/>
              <a:ea typeface="Trebuchet MS" charset="0"/>
              <a:cs typeface="Trebuchet MS" charset="0"/>
            </a:endParaRPr>
          </a:p>
        </p:txBody>
      </p:sp>
      <p:cxnSp>
        <p:nvCxnSpPr>
          <p:cNvPr id="21" name="Gerader Verbinder 20"/>
          <p:cNvCxnSpPr>
            <a:stCxn id="9" idx="2"/>
            <a:endCxn id="6" idx="0"/>
          </p:cNvCxnSpPr>
          <p:nvPr/>
        </p:nvCxnSpPr>
        <p:spPr>
          <a:xfrm flipH="1">
            <a:off x="3636335" y="737191"/>
            <a:ext cx="882502" cy="1570073"/>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hteck 5"/>
          <p:cNvSpPr/>
          <p:nvPr/>
        </p:nvSpPr>
        <p:spPr>
          <a:xfrm>
            <a:off x="2431312" y="2307264"/>
            <a:ext cx="2410046"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smtClean="0">
                <a:latin typeface="Trebuchet MS" charset="0"/>
                <a:ea typeface="Trebuchet MS" charset="0"/>
                <a:cs typeface="Trebuchet MS" charset="0"/>
              </a:rPr>
              <a:t>16 CPU</a:t>
            </a:r>
            <a:endParaRPr lang="de-CH" dirty="0">
              <a:latin typeface="Trebuchet MS" charset="0"/>
              <a:ea typeface="Trebuchet MS" charset="0"/>
              <a:cs typeface="Trebuchet MS" charset="0"/>
            </a:endParaRPr>
          </a:p>
        </p:txBody>
      </p:sp>
      <p:sp>
        <p:nvSpPr>
          <p:cNvPr id="9" name="Rechteck 8"/>
          <p:cNvSpPr/>
          <p:nvPr/>
        </p:nvSpPr>
        <p:spPr>
          <a:xfrm>
            <a:off x="2310809" y="304800"/>
            <a:ext cx="4416056" cy="43239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de-CH" dirty="0" smtClean="0">
                <a:latin typeface="Trebuchet MS" charset="0"/>
                <a:ea typeface="Trebuchet MS" charset="0"/>
                <a:cs typeface="Trebuchet MS" charset="0"/>
              </a:rPr>
              <a:t>R </a:t>
            </a:r>
            <a:r>
              <a:rPr lang="de-CH" dirty="0" err="1" smtClean="0">
                <a:latin typeface="Trebuchet MS" charset="0"/>
                <a:ea typeface="Trebuchet MS" charset="0"/>
                <a:cs typeface="Trebuchet MS" charset="0"/>
              </a:rPr>
              <a:t>script</a:t>
            </a:r>
            <a:endParaRPr lang="de-CH" dirty="0">
              <a:latin typeface="Trebuchet MS" charset="0"/>
              <a:ea typeface="Trebuchet MS" charset="0"/>
              <a:cs typeface="Trebuchet MS" charset="0"/>
            </a:endParaRPr>
          </a:p>
        </p:txBody>
      </p:sp>
      <p:sp>
        <p:nvSpPr>
          <p:cNvPr id="18" name="Rechteck 17"/>
          <p:cNvSpPr/>
          <p:nvPr/>
        </p:nvSpPr>
        <p:spPr>
          <a:xfrm>
            <a:off x="5741581" y="2307262"/>
            <a:ext cx="864782" cy="38277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CH" dirty="0" smtClean="0">
                <a:latin typeface="Trebuchet MS" charset="0"/>
                <a:ea typeface="Trebuchet MS" charset="0"/>
                <a:cs typeface="Trebuchet MS" charset="0"/>
              </a:rPr>
              <a:t>3</a:t>
            </a:r>
            <a:endParaRPr lang="de-CH" dirty="0">
              <a:latin typeface="Trebuchet MS" charset="0"/>
              <a:ea typeface="Trebuchet MS" charset="0"/>
              <a:cs typeface="Trebuchet MS" charset="0"/>
            </a:endParaRPr>
          </a:p>
        </p:txBody>
      </p:sp>
      <p:sp>
        <p:nvSpPr>
          <p:cNvPr id="22" name="Rechteck 21"/>
          <p:cNvSpPr/>
          <p:nvPr/>
        </p:nvSpPr>
        <p:spPr>
          <a:xfrm>
            <a:off x="4961861" y="2307264"/>
            <a:ext cx="659217"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smtClean="0">
                <a:latin typeface="Trebuchet MS" charset="0"/>
                <a:ea typeface="Trebuchet MS" charset="0"/>
                <a:cs typeface="Trebuchet MS" charset="0"/>
              </a:rPr>
              <a:t>1</a:t>
            </a:r>
            <a:endParaRPr lang="de-CH" dirty="0">
              <a:latin typeface="Trebuchet MS" charset="0"/>
              <a:ea typeface="Trebuchet MS" charset="0"/>
              <a:cs typeface="Trebuchet MS" charset="0"/>
            </a:endParaRPr>
          </a:p>
        </p:txBody>
      </p:sp>
      <p:cxnSp>
        <p:nvCxnSpPr>
          <p:cNvPr id="24" name="Gerader Verbinder 23"/>
          <p:cNvCxnSpPr>
            <a:endCxn id="22" idx="0"/>
          </p:cNvCxnSpPr>
          <p:nvPr/>
        </p:nvCxnSpPr>
        <p:spPr>
          <a:xfrm>
            <a:off x="5291470" y="1524000"/>
            <a:ext cx="0" cy="783264"/>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feld 25"/>
          <p:cNvSpPr txBox="1"/>
          <p:nvPr/>
        </p:nvSpPr>
        <p:spPr>
          <a:xfrm>
            <a:off x="4874036" y="1201478"/>
            <a:ext cx="914033" cy="369332"/>
          </a:xfrm>
          <a:prstGeom prst="rect">
            <a:avLst/>
          </a:prstGeom>
          <a:noFill/>
        </p:spPr>
        <p:txBody>
          <a:bodyPr wrap="none" rtlCol="0">
            <a:spAutoFit/>
          </a:bodyPr>
          <a:lstStyle/>
          <a:p>
            <a:r>
              <a:rPr lang="de-CH" dirty="0" err="1" smtClean="0">
                <a:solidFill>
                  <a:schemeClr val="bg1"/>
                </a:solidFill>
                <a:latin typeface="Trebuchet MS" charset="0"/>
                <a:ea typeface="Trebuchet MS" charset="0"/>
                <a:cs typeface="Trebuchet MS" charset="0"/>
              </a:rPr>
              <a:t>mpirun</a:t>
            </a:r>
            <a:endParaRPr lang="de-CH" dirty="0">
              <a:solidFill>
                <a:schemeClr val="bg1"/>
              </a:solidFill>
              <a:latin typeface="Trebuchet MS" charset="0"/>
              <a:ea typeface="Trebuchet MS" charset="0"/>
              <a:cs typeface="Trebuchet MS" charset="0"/>
            </a:endParaRPr>
          </a:p>
        </p:txBody>
      </p:sp>
      <p:sp>
        <p:nvSpPr>
          <p:cNvPr id="27" name="Textfeld 26"/>
          <p:cNvSpPr txBox="1"/>
          <p:nvPr/>
        </p:nvSpPr>
        <p:spPr>
          <a:xfrm>
            <a:off x="230372" y="4415687"/>
            <a:ext cx="4280339" cy="369332"/>
          </a:xfrm>
          <a:prstGeom prst="rect">
            <a:avLst/>
          </a:prstGeom>
          <a:noFill/>
        </p:spPr>
        <p:txBody>
          <a:bodyPr wrap="none" rtlCol="0">
            <a:spAutoFit/>
          </a:bodyPr>
          <a:lstStyle/>
          <a:p>
            <a:r>
              <a:rPr lang="de-CH" dirty="0" err="1" smtClean="0">
                <a:solidFill>
                  <a:schemeClr val="bg1"/>
                </a:solidFill>
                <a:latin typeface="Trebuchet MS" charset="0"/>
                <a:ea typeface="Trebuchet MS" charset="0"/>
                <a:cs typeface="Trebuchet MS" charset="0"/>
              </a:rPr>
              <a:t>Result</a:t>
            </a:r>
            <a:r>
              <a:rPr lang="de-CH" dirty="0" smtClean="0">
                <a:solidFill>
                  <a:schemeClr val="bg1"/>
                </a:solidFill>
                <a:latin typeface="Trebuchet MS" charset="0"/>
                <a:ea typeface="Trebuchet MS" charset="0"/>
                <a:cs typeface="Trebuchet MS" charset="0"/>
              </a:rPr>
              <a:t>:	16 </a:t>
            </a:r>
            <a:r>
              <a:rPr lang="de-CH" dirty="0" err="1" smtClean="0">
                <a:solidFill>
                  <a:schemeClr val="bg1"/>
                </a:solidFill>
                <a:latin typeface="Trebuchet MS" charset="0"/>
                <a:ea typeface="Trebuchet MS" charset="0"/>
                <a:cs typeface="Trebuchet MS" charset="0"/>
              </a:rPr>
              <a:t>files</a:t>
            </a:r>
            <a:r>
              <a:rPr lang="de-CH" dirty="0" smtClean="0">
                <a:solidFill>
                  <a:schemeClr val="bg1"/>
                </a:solidFill>
                <a:latin typeface="Trebuchet MS" charset="0"/>
                <a:ea typeface="Trebuchet MS" charset="0"/>
                <a:cs typeface="Trebuchet MS" charset="0"/>
              </a:rPr>
              <a:t>: 1.txt, 2.txt, …, 16.txt</a:t>
            </a:r>
            <a:endParaRPr lang="de-CH"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25753923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SET UP A BATCH SCRIPT</a:t>
            </a:r>
          </a:p>
        </p:txBody>
      </p:sp>
      <p:sp>
        <p:nvSpPr>
          <p:cNvPr id="3" name="Content Placeholder 2"/>
          <p:cNvSpPr>
            <a:spLocks noGrp="1"/>
          </p:cNvSpPr>
          <p:nvPr>
            <p:ph idx="1"/>
          </p:nvPr>
        </p:nvSpPr>
        <p:spPr/>
        <p:txBody>
          <a:bodyPr>
            <a:normAutofit lnSpcReduction="10000"/>
          </a:bodyPr>
          <a:lstStyle/>
          <a:p>
            <a:r>
              <a:rPr lang="en-US" dirty="0" smtClean="0"/>
              <a:t>varieties of jobs</a:t>
            </a:r>
          </a:p>
          <a:p>
            <a:pPr lvl="1"/>
            <a:r>
              <a:rPr lang="en-US" dirty="0" smtClean="0">
                <a:solidFill>
                  <a:schemeClr val="bg1">
                    <a:lumMod val="75000"/>
                  </a:schemeClr>
                </a:solidFill>
              </a:rPr>
              <a:t>serial job(s)</a:t>
            </a:r>
          </a:p>
          <a:p>
            <a:pPr lvl="1"/>
            <a:r>
              <a:rPr lang="en-US" dirty="0" smtClean="0">
                <a:solidFill>
                  <a:schemeClr val="bg1">
                    <a:lumMod val="75000"/>
                  </a:schemeClr>
                </a:solidFill>
              </a:rPr>
              <a:t>array of jobs (serial or parallel)</a:t>
            </a:r>
          </a:p>
          <a:p>
            <a:pPr lvl="1"/>
            <a:r>
              <a:rPr lang="en-US" dirty="0" smtClean="0">
                <a:solidFill>
                  <a:schemeClr val="bg1">
                    <a:lumMod val="75000"/>
                  </a:schemeClr>
                </a:solidFill>
              </a:rPr>
              <a:t>parallel jobs</a:t>
            </a:r>
          </a:p>
          <a:p>
            <a:pPr lvl="1"/>
            <a:r>
              <a:rPr lang="en-US" dirty="0" smtClean="0">
                <a:solidFill>
                  <a:srgbClr val="FDFF7F"/>
                </a:solidFill>
              </a:rPr>
              <a:t>advanced configuration</a:t>
            </a:r>
          </a:p>
          <a:p>
            <a:pPr lvl="2"/>
            <a:r>
              <a:rPr lang="en-US" dirty="0" smtClean="0">
                <a:solidFill>
                  <a:srgbClr val="FDFF7F"/>
                </a:solidFill>
              </a:rPr>
              <a:t>several jobs</a:t>
            </a:r>
          </a:p>
          <a:p>
            <a:pPr lvl="2"/>
            <a:r>
              <a:rPr lang="en-US" dirty="0" smtClean="0">
                <a:solidFill>
                  <a:srgbClr val="FDFF7F"/>
                </a:solidFill>
              </a:rPr>
              <a:t>each of which with several CPUs </a:t>
            </a:r>
          </a:p>
        </p:txBody>
      </p:sp>
    </p:spTree>
    <p:extLst>
      <p:ext uri="{BB962C8B-B14F-4D97-AF65-F5344CB8AC3E}">
        <p14:creationId xmlns:p14="http://schemas.microsoft.com/office/powerpoint/2010/main" val="5187672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CH" sz="2800" dirty="0" smtClean="0"/>
              <a:t>A simple parallel </a:t>
            </a:r>
            <a:r>
              <a:rPr lang="de-CH" sz="2800" dirty="0" err="1" smtClean="0"/>
              <a:t>mulitcore</a:t>
            </a:r>
            <a:r>
              <a:rPr lang="de-CH" sz="2800" dirty="0" smtClean="0"/>
              <a:t> R </a:t>
            </a:r>
            <a:r>
              <a:rPr lang="de-CH" sz="2800" dirty="0" err="1" smtClean="0"/>
              <a:t>script</a:t>
            </a:r>
            <a:r>
              <a:rPr lang="de-CH" sz="2800" dirty="0" smtClean="0"/>
              <a:t/>
            </a:r>
            <a:br>
              <a:rPr lang="de-CH" sz="2800" dirty="0" smtClean="0"/>
            </a:br>
            <a:r>
              <a:rPr lang="de-CH" sz="2800" dirty="0" smtClean="0"/>
              <a:t>(</a:t>
            </a:r>
            <a:r>
              <a:rPr lang="de-CH" sz="2800" dirty="0" err="1" smtClean="0"/>
              <a:t>that</a:t>
            </a:r>
            <a:r>
              <a:rPr lang="de-CH" sz="2800" dirty="0" smtClean="0"/>
              <a:t> </a:t>
            </a:r>
            <a:r>
              <a:rPr lang="de-CH" sz="2800" dirty="0" err="1" smtClean="0"/>
              <a:t>creates</a:t>
            </a:r>
            <a:r>
              <a:rPr lang="de-CH" sz="2800" dirty="0" smtClean="0"/>
              <a:t> </a:t>
            </a:r>
            <a:r>
              <a:rPr lang="de-CH" sz="2800" dirty="0" err="1" smtClean="0"/>
              <a:t>one</a:t>
            </a:r>
            <a:r>
              <a:rPr lang="de-CH" sz="2800" dirty="0" smtClean="0"/>
              <a:t> </a:t>
            </a:r>
            <a:r>
              <a:rPr lang="de-CH" sz="2800" dirty="0" err="1" smtClean="0"/>
              <a:t>geotiff</a:t>
            </a:r>
            <a:r>
              <a:rPr lang="de-CH" sz="2800" dirty="0" smtClean="0"/>
              <a:t> </a:t>
            </a:r>
            <a:r>
              <a:rPr lang="de-CH" sz="2800" dirty="0" err="1" smtClean="0"/>
              <a:t>raster</a:t>
            </a:r>
            <a:r>
              <a:rPr lang="de-CH" sz="2800" dirty="0" smtClean="0"/>
              <a:t>)</a:t>
            </a:r>
            <a:endParaRPr lang="de-CH" sz="2800" dirty="0"/>
          </a:p>
        </p:txBody>
      </p:sp>
      <p:sp>
        <p:nvSpPr>
          <p:cNvPr id="5" name="Inhaltsplatzhalter 4"/>
          <p:cNvSpPr>
            <a:spLocks noGrp="1"/>
          </p:cNvSpPr>
          <p:nvPr>
            <p:ph idx="1"/>
          </p:nvPr>
        </p:nvSpPr>
        <p:spPr>
          <a:xfrm>
            <a:off x="457200" y="1200151"/>
            <a:ext cx="8229600" cy="3800474"/>
          </a:xfrm>
        </p:spPr>
        <p:txBody>
          <a:bodyPr>
            <a:normAutofit fontScale="85000" lnSpcReduction="20000"/>
          </a:bodyPr>
          <a:lstStyle/>
          <a:p>
            <a:pPr marL="0" indent="0">
              <a:buNone/>
            </a:pPr>
            <a:r>
              <a:rPr lang="en-US" sz="1200" dirty="0" smtClean="0">
                <a:solidFill>
                  <a:schemeClr val="bg1">
                    <a:lumMod val="50000"/>
                  </a:schemeClr>
                </a:solidFill>
                <a:latin typeface="Courier New" panose="02070309020205020404" pitchFamily="49" charset="0"/>
                <a:cs typeface="Courier New" panose="02070309020205020404" pitchFamily="49" charset="0"/>
              </a:rPr>
              <a:t># </a:t>
            </a:r>
            <a:r>
              <a:rPr lang="en-US" sz="1200" dirty="0" err="1" smtClean="0">
                <a:solidFill>
                  <a:schemeClr val="bg1">
                    <a:lumMod val="50000"/>
                  </a:schemeClr>
                </a:solidFill>
                <a:latin typeface="Courier New" panose="02070309020205020404" pitchFamily="49" charset="0"/>
                <a:cs typeface="Courier New" panose="02070309020205020404" pitchFamily="49" charset="0"/>
              </a:rPr>
              <a:t>testscript.R</a:t>
            </a:r>
            <a:endParaRPr lang="en-US" sz="1200" dirty="0" smtClean="0">
              <a:solidFill>
                <a:schemeClr val="bg1">
                  <a:lumMod val="50000"/>
                </a:schemeClr>
              </a:solidFill>
              <a:latin typeface="Courier New" panose="02070309020205020404" pitchFamily="49" charset="0"/>
              <a:cs typeface="Courier New" panose="02070309020205020404" pitchFamily="49" charset="0"/>
            </a:endParaRPr>
          </a:p>
          <a:p>
            <a:pPr marL="0" indent="0">
              <a:buNone/>
            </a:pPr>
            <a:r>
              <a:rPr lang="en-US" sz="1200" dirty="0" smtClean="0">
                <a:solidFill>
                  <a:schemeClr val="bg1">
                    <a:lumMod val="50000"/>
                  </a:schemeClr>
                </a:solidFill>
                <a:latin typeface="Courier New" panose="02070309020205020404" pitchFamily="49" charset="0"/>
                <a:cs typeface="Courier New" panose="02070309020205020404" pitchFamily="49" charset="0"/>
              </a:rPr>
              <a:t># Collect command arguments</a:t>
            </a:r>
          </a:p>
          <a:p>
            <a:pPr marL="0" indent="0">
              <a:buNone/>
            </a:pPr>
            <a:r>
              <a:rPr lang="en-US" sz="1200" dirty="0" err="1" smtClean="0">
                <a:solidFill>
                  <a:srgbClr val="FFC000"/>
                </a:solidFill>
                <a:latin typeface="Courier New" panose="02070309020205020404" pitchFamily="49" charset="0"/>
                <a:cs typeface="Courier New" panose="02070309020205020404" pitchFamily="49" charset="0"/>
              </a:rPr>
              <a:t>args</a:t>
            </a:r>
            <a:r>
              <a:rPr lang="en-US" sz="1200" dirty="0" smtClean="0">
                <a:latin typeface="Courier New" panose="02070309020205020404" pitchFamily="49" charset="0"/>
                <a:cs typeface="Courier New" panose="02070309020205020404" pitchFamily="49" charset="0"/>
              </a:rPr>
              <a:t>          &lt;- </a:t>
            </a:r>
            <a:r>
              <a:rPr lang="en-US" sz="1200" dirty="0" err="1" smtClean="0">
                <a:latin typeface="Courier New" panose="02070309020205020404" pitchFamily="49" charset="0"/>
                <a:cs typeface="Courier New" panose="02070309020205020404" pitchFamily="49" charset="0"/>
              </a:rPr>
              <a:t>commandArgs</a:t>
            </a:r>
            <a:r>
              <a:rPr lang="en-US" sz="1200" dirty="0" smtClean="0">
                <a:latin typeface="Courier New" panose="02070309020205020404" pitchFamily="49" charset="0"/>
                <a:cs typeface="Courier New" panose="02070309020205020404" pitchFamily="49" charset="0"/>
              </a:rPr>
              <a:t>(</a:t>
            </a:r>
            <a:r>
              <a:rPr lang="en-US" sz="1200" dirty="0" err="1" smtClean="0">
                <a:solidFill>
                  <a:schemeClr val="accent1">
                    <a:lumMod val="60000"/>
                    <a:lumOff val="40000"/>
                  </a:schemeClr>
                </a:solidFill>
                <a:latin typeface="Courier New" panose="02070309020205020404" pitchFamily="49" charset="0"/>
                <a:cs typeface="Courier New" panose="02070309020205020404" pitchFamily="49" charset="0"/>
              </a:rPr>
              <a:t>trailingOnly</a:t>
            </a:r>
            <a:r>
              <a:rPr lang="en-US" sz="1200" dirty="0" smtClean="0">
                <a:solidFill>
                  <a:schemeClr val="accent1">
                    <a:lumMod val="60000"/>
                    <a:lumOff val="40000"/>
                  </a:schemeClr>
                </a:solidFill>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 </a:t>
            </a:r>
            <a:r>
              <a:rPr lang="en-US" sz="1200" dirty="0" smtClean="0">
                <a:solidFill>
                  <a:srgbClr val="92D050"/>
                </a:solidFill>
                <a:latin typeface="Courier New" panose="02070309020205020404" pitchFamily="49" charset="0"/>
                <a:cs typeface="Courier New" panose="02070309020205020404" pitchFamily="49" charset="0"/>
              </a:rPr>
              <a:t>TRUE</a:t>
            </a:r>
            <a:r>
              <a:rPr lang="en-US" sz="1200" dirty="0" smtClean="0">
                <a:latin typeface="Courier New" panose="02070309020205020404" pitchFamily="49" charset="0"/>
                <a:cs typeface="Courier New" panose="02070309020205020404" pitchFamily="49" charset="0"/>
              </a:rPr>
              <a:t>)</a:t>
            </a:r>
          </a:p>
          <a:p>
            <a:pPr marL="0" indent="0">
              <a:buNone/>
            </a:pPr>
            <a:r>
              <a:rPr lang="en-US" sz="1200" dirty="0" err="1" smtClean="0">
                <a:solidFill>
                  <a:srgbClr val="FFC000"/>
                </a:solidFill>
                <a:latin typeface="Courier New" panose="02070309020205020404" pitchFamily="49" charset="0"/>
                <a:cs typeface="Courier New" panose="02070309020205020404" pitchFamily="49" charset="0"/>
              </a:rPr>
              <a:t>args_contents</a:t>
            </a:r>
            <a:r>
              <a:rPr lang="en-US" sz="1200" dirty="0" smtClean="0">
                <a:latin typeface="Courier New" panose="02070309020205020404" pitchFamily="49" charset="0"/>
                <a:cs typeface="Courier New" panose="02070309020205020404" pitchFamily="49" charset="0"/>
              </a:rPr>
              <a:t> &lt;- </a:t>
            </a:r>
            <a:r>
              <a:rPr lang="en-US" sz="1200" dirty="0" err="1" smtClean="0">
                <a:latin typeface="Courier New" panose="02070309020205020404" pitchFamily="49" charset="0"/>
                <a:cs typeface="Courier New" panose="02070309020205020404" pitchFamily="49" charset="0"/>
              </a:rPr>
              <a:t>strsplit</a:t>
            </a:r>
            <a:r>
              <a:rPr lang="en-US" sz="1200" dirty="0" smtClean="0">
                <a:latin typeface="Courier New" panose="02070309020205020404" pitchFamily="49" charset="0"/>
                <a:cs typeface="Courier New" panose="02070309020205020404" pitchFamily="49" charset="0"/>
              </a:rPr>
              <a:t>(</a:t>
            </a:r>
            <a:r>
              <a:rPr lang="en-US" sz="1200" dirty="0" err="1" smtClean="0">
                <a:solidFill>
                  <a:srgbClr val="FFC000"/>
                </a:solidFill>
                <a:latin typeface="Courier New" panose="02070309020205020404" pitchFamily="49" charset="0"/>
                <a:cs typeface="Courier New" panose="02070309020205020404" pitchFamily="49" charset="0"/>
              </a:rPr>
              <a:t>args</a:t>
            </a:r>
            <a:r>
              <a:rPr lang="en-US" sz="1200" dirty="0" smtClean="0">
                <a:latin typeface="Courier New" panose="02070309020205020404" pitchFamily="49" charset="0"/>
                <a:cs typeface="Courier New" panose="02070309020205020404" pitchFamily="49" charset="0"/>
              </a:rPr>
              <a:t>, " ")</a:t>
            </a:r>
          </a:p>
          <a:p>
            <a:pPr marL="0" indent="0">
              <a:buNone/>
            </a:pPr>
            <a:r>
              <a:rPr lang="en-US" sz="1200" dirty="0" smtClean="0">
                <a:solidFill>
                  <a:srgbClr val="FFC000"/>
                </a:solidFill>
                <a:latin typeface="Courier New" panose="02070309020205020404" pitchFamily="49" charset="0"/>
                <a:cs typeface="Courier New" panose="02070309020205020404" pitchFamily="49" charset="0"/>
              </a:rPr>
              <a:t>Index</a:t>
            </a:r>
            <a:r>
              <a:rPr lang="en-US" sz="1200" dirty="0" smtClean="0">
                <a:latin typeface="Courier New" panose="02070309020205020404" pitchFamily="49" charset="0"/>
                <a:cs typeface="Courier New" panose="02070309020205020404" pitchFamily="49" charset="0"/>
              </a:rPr>
              <a:t>         &lt;- contents[[</a:t>
            </a:r>
            <a:r>
              <a:rPr lang="en-US" sz="1200" dirty="0" smtClean="0">
                <a:solidFill>
                  <a:srgbClr val="92D050"/>
                </a:solidFill>
                <a:latin typeface="Courier New" panose="02070309020205020404" pitchFamily="49" charset="0"/>
                <a:cs typeface="Courier New" panose="02070309020205020404" pitchFamily="49" charset="0"/>
              </a:rPr>
              <a:t>1</a:t>
            </a:r>
            <a:r>
              <a:rPr lang="en-US" sz="1200" dirty="0" smtClean="0">
                <a:latin typeface="Courier New" panose="02070309020205020404" pitchFamily="49" charset="0"/>
                <a:cs typeface="Courier New" panose="02070309020205020404" pitchFamily="49" charset="0"/>
              </a:rPr>
              <a:t>]]</a:t>
            </a:r>
          </a:p>
          <a:p>
            <a:pPr marL="0" indent="0">
              <a:buNone/>
            </a:pPr>
            <a:endParaRPr lang="en-US" sz="1200" dirty="0" smtClean="0">
              <a:solidFill>
                <a:schemeClr val="tx1">
                  <a:lumMod val="50000"/>
                  <a:lumOff val="50000"/>
                </a:schemeClr>
              </a:solidFill>
              <a:latin typeface="Courier New" panose="02070309020205020404" pitchFamily="49" charset="0"/>
              <a:cs typeface="Courier New" panose="02070309020205020404" pitchFamily="49" charset="0"/>
            </a:endParaRPr>
          </a:p>
          <a:p>
            <a:pPr marL="0" indent="0">
              <a:buNone/>
            </a:pPr>
            <a:r>
              <a:rPr lang="en-US" sz="1200" dirty="0" smtClean="0">
                <a:solidFill>
                  <a:schemeClr val="tx1">
                    <a:lumMod val="50000"/>
                    <a:lumOff val="50000"/>
                  </a:schemeClr>
                </a:solidFill>
                <a:latin typeface="Courier New" panose="02070309020205020404" pitchFamily="49" charset="0"/>
                <a:cs typeface="Courier New" panose="02070309020205020404" pitchFamily="49" charset="0"/>
              </a:rPr>
              <a:t># load libraries</a:t>
            </a:r>
          </a:p>
          <a:p>
            <a:pPr marL="0" indent="0">
              <a:buNone/>
            </a:pPr>
            <a:r>
              <a:rPr lang="en-US" sz="1200" dirty="0" smtClean="0">
                <a:latin typeface="Courier New" panose="02070309020205020404" pitchFamily="49" charset="0"/>
                <a:cs typeface="Courier New" panose="02070309020205020404" pitchFamily="49" charset="0"/>
              </a:rPr>
              <a:t>library(raster)</a:t>
            </a:r>
          </a:p>
          <a:p>
            <a:pPr marL="0" indent="0">
              <a:buNone/>
            </a:pPr>
            <a:r>
              <a:rPr lang="en-US" sz="1200" dirty="0" smtClean="0">
                <a:latin typeface="Courier New" panose="02070309020205020404" pitchFamily="49" charset="0"/>
                <a:cs typeface="Courier New" panose="02070309020205020404" pitchFamily="49" charset="0"/>
              </a:rPr>
              <a:t>library(parallel)</a:t>
            </a:r>
          </a:p>
          <a:p>
            <a:pPr marL="0" indent="0">
              <a:buNone/>
            </a:pPr>
            <a:endParaRPr lang="en-US" sz="1200" dirty="0" smtClean="0">
              <a:solidFill>
                <a:schemeClr val="bg1">
                  <a:lumMod val="50000"/>
                </a:schemeClr>
              </a:solidFill>
              <a:latin typeface="Courier New" panose="02070309020205020404" pitchFamily="49" charset="0"/>
              <a:cs typeface="Courier New" panose="02070309020205020404" pitchFamily="49" charset="0"/>
            </a:endParaRPr>
          </a:p>
          <a:p>
            <a:pPr marL="0" indent="0">
              <a:buNone/>
            </a:pPr>
            <a:r>
              <a:rPr lang="en-US" sz="1200" dirty="0" smtClean="0">
                <a:solidFill>
                  <a:schemeClr val="bg1">
                    <a:lumMod val="50000"/>
                  </a:schemeClr>
                </a:solidFill>
                <a:latin typeface="Courier New" panose="02070309020205020404" pitchFamily="49" charset="0"/>
                <a:cs typeface="Courier New" panose="02070309020205020404" pitchFamily="49" charset="0"/>
              </a:rPr>
              <a:t># setup cluster that can be used by raster</a:t>
            </a:r>
          </a:p>
          <a:p>
            <a:pPr marL="0" indent="0">
              <a:buNone/>
            </a:pPr>
            <a:r>
              <a:rPr lang="en-US" sz="1200" dirty="0" err="1" smtClean="0">
                <a:latin typeface="Courier New" panose="02070309020205020404" pitchFamily="49" charset="0"/>
                <a:cs typeface="Courier New" panose="02070309020205020404" pitchFamily="49" charset="0"/>
              </a:rPr>
              <a:t>beginCluster</a:t>
            </a:r>
            <a:r>
              <a:rPr lang="en-US" sz="1200" dirty="0" smtClean="0">
                <a:latin typeface="Courier New" panose="02070309020205020404" pitchFamily="49" charset="0"/>
                <a:cs typeface="Courier New" panose="02070309020205020404" pitchFamily="49" charset="0"/>
              </a:rPr>
              <a:t>(10)</a:t>
            </a:r>
          </a:p>
          <a:p>
            <a:pPr marL="0" indent="0">
              <a:buNone/>
            </a:pPr>
            <a:endParaRPr lang="en-US" sz="1200" dirty="0" smtClean="0">
              <a:solidFill>
                <a:schemeClr val="tx1">
                  <a:lumMod val="50000"/>
                  <a:lumOff val="50000"/>
                </a:schemeClr>
              </a:solidFill>
              <a:latin typeface="Courier New" panose="02070309020205020404" pitchFamily="49" charset="0"/>
              <a:cs typeface="Courier New" panose="02070309020205020404" pitchFamily="49" charset="0"/>
            </a:endParaRPr>
          </a:p>
          <a:p>
            <a:pPr marL="0" indent="0">
              <a:buNone/>
            </a:pPr>
            <a:r>
              <a:rPr lang="en-US" sz="1200" dirty="0" smtClean="0">
                <a:solidFill>
                  <a:schemeClr val="tx1">
                    <a:lumMod val="50000"/>
                    <a:lumOff val="50000"/>
                  </a:schemeClr>
                </a:solidFill>
                <a:latin typeface="Courier New" panose="02070309020205020404" pitchFamily="49" charset="0"/>
                <a:cs typeface="Courier New" panose="02070309020205020404" pitchFamily="49" charset="0"/>
              </a:rPr>
              <a:t># read in a raster from </a:t>
            </a:r>
            <a:r>
              <a:rPr lang="en-US" sz="1200" dirty="0" err="1" smtClean="0">
                <a:solidFill>
                  <a:schemeClr val="tx1">
                    <a:lumMod val="50000"/>
                    <a:lumOff val="50000"/>
                  </a:schemeClr>
                </a:solidFill>
                <a:latin typeface="Courier New" panose="02070309020205020404" pitchFamily="49" charset="0"/>
                <a:cs typeface="Courier New" panose="02070309020205020404" pitchFamily="49" charset="0"/>
              </a:rPr>
              <a:t>ncdf</a:t>
            </a:r>
            <a:r>
              <a:rPr lang="en-US" sz="1200" dirty="0" smtClean="0">
                <a:solidFill>
                  <a:schemeClr val="tx1">
                    <a:lumMod val="50000"/>
                    <a:lumOff val="50000"/>
                  </a:schemeClr>
                </a:solidFill>
                <a:latin typeface="Courier New" panose="02070309020205020404" pitchFamily="49" charset="0"/>
                <a:cs typeface="Courier New" panose="02070309020205020404" pitchFamily="49" charset="0"/>
              </a:rPr>
              <a:t> file</a:t>
            </a:r>
          </a:p>
          <a:p>
            <a:pPr marL="0" indent="0">
              <a:buNone/>
            </a:pPr>
            <a:r>
              <a:rPr lang="en-US" sz="1300" dirty="0" err="1" smtClean="0">
                <a:solidFill>
                  <a:srgbClr val="FFC000"/>
                </a:solidFill>
                <a:latin typeface="Courier New" panose="02070309020205020404" pitchFamily="49" charset="0"/>
                <a:cs typeface="Courier New" panose="02070309020205020404" pitchFamily="49" charset="0"/>
              </a:rPr>
              <a:t>st</a:t>
            </a:r>
            <a:r>
              <a:rPr lang="en-US" sz="1200" dirty="0" smtClean="0">
                <a:latin typeface="Courier New" panose="02070309020205020404" pitchFamily="49" charset="0"/>
                <a:cs typeface="Courier New" panose="02070309020205020404" pitchFamily="49" charset="0"/>
              </a:rPr>
              <a:t> &lt;- stack(</a:t>
            </a:r>
            <a:r>
              <a:rPr lang="en-US" sz="1200" dirty="0" smtClean="0">
                <a:solidFill>
                  <a:schemeClr val="accent6">
                    <a:lumMod val="75000"/>
                  </a:schemeClr>
                </a:solidFill>
                <a:latin typeface="Courier New" panose="02070309020205020404" pitchFamily="49" charset="0"/>
                <a:cs typeface="Courier New" panose="02070309020205020404" pitchFamily="49" charset="0"/>
              </a:rPr>
              <a:t>“/</a:t>
            </a:r>
            <a:r>
              <a:rPr lang="en-US" sz="1200" dirty="0" err="1" smtClean="0">
                <a:solidFill>
                  <a:schemeClr val="accent6">
                    <a:lumMod val="75000"/>
                  </a:schemeClr>
                </a:solidFill>
                <a:latin typeface="Courier New" panose="02070309020205020404" pitchFamily="49" charset="0"/>
                <a:cs typeface="Courier New" panose="02070309020205020404" pitchFamily="49" charset="0"/>
              </a:rPr>
              <a:t>wsl</a:t>
            </a:r>
            <a:r>
              <a:rPr lang="en-US" sz="1200" dirty="0" smtClean="0">
                <a:solidFill>
                  <a:schemeClr val="accent6">
                    <a:lumMod val="75000"/>
                  </a:schemeClr>
                </a:solidFill>
                <a:latin typeface="Courier New" panose="02070309020205020404" pitchFamily="49" charset="0"/>
                <a:cs typeface="Courier New" panose="02070309020205020404" pitchFamily="49" charset="0"/>
              </a:rPr>
              <a:t>/</a:t>
            </a:r>
            <a:r>
              <a:rPr lang="en-US" sz="1200" dirty="0" err="1" smtClean="0">
                <a:solidFill>
                  <a:schemeClr val="accent6">
                    <a:lumMod val="75000"/>
                  </a:schemeClr>
                </a:solidFill>
                <a:latin typeface="Courier New" panose="02070309020205020404" pitchFamily="49" charset="0"/>
                <a:cs typeface="Courier New" panose="02070309020205020404" pitchFamily="49" charset="0"/>
              </a:rPr>
              <a:t>lud</a:t>
            </a:r>
            <a:r>
              <a:rPr lang="en-US" sz="1200" dirty="0" smtClean="0">
                <a:solidFill>
                  <a:schemeClr val="accent6">
                    <a:lumMod val="75000"/>
                  </a:schemeClr>
                </a:solidFill>
                <a:latin typeface="Courier New" panose="02070309020205020404" pitchFamily="49" charset="0"/>
                <a:cs typeface="Courier New" panose="02070309020205020404" pitchFamily="49" charset="0"/>
              </a:rPr>
              <a:t>/username/</a:t>
            </a:r>
            <a:r>
              <a:rPr lang="en-US" sz="1200" dirty="0" err="1" smtClean="0">
                <a:solidFill>
                  <a:schemeClr val="accent6">
                    <a:lumMod val="75000"/>
                  </a:schemeClr>
                </a:solidFill>
                <a:latin typeface="Courier New" panose="02070309020205020404" pitchFamily="49" charset="0"/>
                <a:cs typeface="Courier New" panose="02070309020205020404" pitchFamily="49" charset="0"/>
              </a:rPr>
              <a:t>netcdffile.nc</a:t>
            </a:r>
            <a:r>
              <a:rPr lang="en-US" sz="1200" dirty="0" smtClean="0">
                <a:solidFill>
                  <a:schemeClr val="accent6">
                    <a:lumMod val="75000"/>
                  </a:schemeClr>
                </a:solidFill>
                <a:latin typeface="Courier New" panose="02070309020205020404" pitchFamily="49" charset="0"/>
                <a:cs typeface="Courier New" panose="02070309020205020404" pitchFamily="49" charset="0"/>
              </a:rPr>
              <a:t>”</a:t>
            </a:r>
            <a:r>
              <a:rPr lang="en-US" sz="1200" dirty="0" smtClean="0">
                <a:latin typeface="Courier New" panose="02070309020205020404" pitchFamily="49" charset="0"/>
                <a:cs typeface="Courier New" panose="02070309020205020404" pitchFamily="49" charset="0"/>
              </a:rPr>
              <a:t>, </a:t>
            </a:r>
            <a:r>
              <a:rPr lang="en-US" sz="1200" dirty="0" smtClean="0">
                <a:solidFill>
                  <a:schemeClr val="accent1">
                    <a:lumMod val="60000"/>
                    <a:lumOff val="40000"/>
                  </a:schemeClr>
                </a:solidFill>
                <a:latin typeface="Courier New" panose="02070309020205020404" pitchFamily="49" charset="0"/>
                <a:cs typeface="Courier New" panose="02070309020205020404" pitchFamily="49" charset="0"/>
              </a:rPr>
              <a:t>bands </a:t>
            </a:r>
            <a:r>
              <a:rPr lang="en-US" sz="1200" dirty="0" smtClean="0">
                <a:latin typeface="Courier New" panose="02070309020205020404" pitchFamily="49" charset="0"/>
                <a:cs typeface="Courier New" panose="02070309020205020404" pitchFamily="49" charset="0"/>
              </a:rPr>
              <a:t>= </a:t>
            </a:r>
            <a:r>
              <a:rPr lang="en-US" sz="1200" dirty="0" smtClean="0">
                <a:solidFill>
                  <a:srgbClr val="FFC000"/>
                </a:solidFill>
                <a:latin typeface="Courier New" panose="02070309020205020404" pitchFamily="49" charset="0"/>
                <a:cs typeface="Courier New" panose="02070309020205020404" pitchFamily="49" charset="0"/>
              </a:rPr>
              <a:t>Index</a:t>
            </a:r>
            <a:r>
              <a:rPr lang="en-US" sz="1200" dirty="0" smtClean="0">
                <a:solidFill>
                  <a:srgbClr val="FFC000"/>
                </a:solidFill>
                <a:latin typeface="Courier New" panose="02070309020205020404" pitchFamily="49" charset="0"/>
                <a:cs typeface="Courier New" panose="02070309020205020404" pitchFamily="49" charset="0"/>
                <a:sym typeface="Wingdings"/>
              </a:rPr>
              <a:t>:(Index </a:t>
            </a:r>
            <a:r>
              <a:rPr lang="en-US" sz="1200" dirty="0" smtClean="0">
                <a:latin typeface="Courier New" panose="02070309020205020404" pitchFamily="49" charset="0"/>
                <a:cs typeface="Courier New" panose="02070309020205020404" pitchFamily="49" charset="0"/>
                <a:sym typeface="Wingdings"/>
              </a:rPr>
              <a:t>+</a:t>
            </a:r>
            <a:r>
              <a:rPr lang="en-US" sz="1200" dirty="0" smtClean="0">
                <a:solidFill>
                  <a:srgbClr val="FFC000"/>
                </a:solidFill>
                <a:latin typeface="Courier New" panose="02070309020205020404" pitchFamily="49" charset="0"/>
                <a:cs typeface="Courier New" panose="02070309020205020404" pitchFamily="49" charset="0"/>
                <a:sym typeface="Wingdings"/>
              </a:rPr>
              <a:t> </a:t>
            </a:r>
            <a:r>
              <a:rPr lang="en-US" sz="1100" dirty="0">
                <a:solidFill>
                  <a:srgbClr val="92D050"/>
                </a:solidFill>
                <a:latin typeface="Courier New" panose="02070309020205020404" pitchFamily="49" charset="0"/>
                <a:cs typeface="Courier New" panose="02070309020205020404" pitchFamily="49" charset="0"/>
                <a:sym typeface="Wingdings"/>
              </a:rPr>
              <a:t>1</a:t>
            </a:r>
            <a:r>
              <a:rPr lang="en-US" sz="1200" dirty="0" smtClean="0">
                <a:solidFill>
                  <a:srgbClr val="FFC000"/>
                </a:solidFill>
                <a:latin typeface="Courier New" panose="02070309020205020404" pitchFamily="49" charset="0"/>
                <a:cs typeface="Courier New" panose="02070309020205020404" pitchFamily="49" charset="0"/>
                <a:sym typeface="Wingdings"/>
              </a:rPr>
              <a:t>)</a:t>
            </a:r>
            <a:r>
              <a:rPr lang="en-US" sz="1200" dirty="0" smtClean="0">
                <a:latin typeface="Courier New" panose="02070309020205020404" pitchFamily="49" charset="0"/>
                <a:cs typeface="Courier New" panose="02070309020205020404" pitchFamily="49" charset="0"/>
              </a:rPr>
              <a:t>)</a:t>
            </a:r>
            <a:endParaRPr lang="en-US" sz="1200" dirty="0" smtClean="0">
              <a:solidFill>
                <a:srgbClr val="FFC000"/>
              </a:solidFill>
              <a:latin typeface="Courier New" panose="02070309020205020404" pitchFamily="49" charset="0"/>
              <a:cs typeface="Courier New" panose="02070309020205020404" pitchFamily="49" charset="0"/>
            </a:endParaRPr>
          </a:p>
          <a:p>
            <a:pPr marL="0" indent="0">
              <a:buNone/>
            </a:pPr>
            <a:endParaRPr lang="en-US" sz="1200" dirty="0" smtClean="0">
              <a:solidFill>
                <a:schemeClr val="bg1">
                  <a:lumMod val="50000"/>
                </a:schemeClr>
              </a:solidFill>
              <a:latin typeface="Courier New" panose="02070309020205020404" pitchFamily="49" charset="0"/>
              <a:cs typeface="Courier New" panose="02070309020205020404" pitchFamily="49" charset="0"/>
            </a:endParaRPr>
          </a:p>
          <a:p>
            <a:pPr marL="0" indent="0">
              <a:buNone/>
            </a:pPr>
            <a:r>
              <a:rPr lang="en-US" sz="1200" dirty="0">
                <a:solidFill>
                  <a:schemeClr val="bg1">
                    <a:lumMod val="50000"/>
                  </a:schemeClr>
                </a:solidFill>
                <a:latin typeface="Courier New" panose="02070309020205020404" pitchFamily="49" charset="0"/>
                <a:cs typeface="Courier New" panose="02070309020205020404" pitchFamily="49" charset="0"/>
              </a:rPr>
              <a:t># get the mean of both </a:t>
            </a:r>
            <a:r>
              <a:rPr lang="en-US" sz="1200" dirty="0" err="1" smtClean="0">
                <a:solidFill>
                  <a:schemeClr val="bg1">
                    <a:lumMod val="50000"/>
                  </a:schemeClr>
                </a:solidFill>
                <a:latin typeface="Courier New" panose="02070309020205020404" pitchFamily="49" charset="0"/>
                <a:cs typeface="Courier New" panose="02070309020205020404" pitchFamily="49" charset="0"/>
              </a:rPr>
              <a:t>rasters</a:t>
            </a:r>
            <a:r>
              <a:rPr lang="en-US" sz="1200" dirty="0" smtClean="0">
                <a:solidFill>
                  <a:srgbClr val="FF0000"/>
                </a:solidFill>
                <a:latin typeface="Courier New" panose="02070309020205020404" pitchFamily="49" charset="0"/>
                <a:cs typeface="Courier New" panose="02070309020205020404" pitchFamily="49" charset="0"/>
              </a:rPr>
              <a:t>! IMPORTANT: THIS FUNCTION SHOULD BE ABLE TO RUN IN PARRALLEL.</a:t>
            </a:r>
            <a:r>
              <a:rPr lang="en-US" sz="1200" dirty="0" smtClean="0">
                <a:solidFill>
                  <a:schemeClr val="bg1">
                    <a:lumMod val="50000"/>
                  </a:schemeClr>
                </a:solidFill>
                <a:latin typeface="Courier New" panose="02070309020205020404" pitchFamily="49" charset="0"/>
                <a:cs typeface="Courier New" panose="02070309020205020404" pitchFamily="49" charset="0"/>
              </a:rPr>
              <a:t> OTHERWISE YOU WONT USE THE 10 assigned to each R instance.</a:t>
            </a:r>
          </a:p>
          <a:p>
            <a:pPr marL="0" indent="0">
              <a:buNone/>
            </a:pPr>
            <a:r>
              <a:rPr lang="en-US" sz="1300" dirty="0" err="1" smtClean="0">
                <a:solidFill>
                  <a:srgbClr val="FFC000"/>
                </a:solidFill>
                <a:latin typeface="Courier New" panose="02070309020205020404" pitchFamily="49" charset="0"/>
                <a:cs typeface="Courier New" panose="02070309020205020404" pitchFamily="49" charset="0"/>
              </a:rPr>
              <a:t>rx</a:t>
            </a:r>
            <a:r>
              <a:rPr lang="en-US" sz="1200" dirty="0" smtClean="0">
                <a:latin typeface="Courier New" panose="02070309020205020404" pitchFamily="49" charset="0"/>
                <a:cs typeface="Courier New" panose="02070309020205020404" pitchFamily="49" charset="0"/>
              </a:rPr>
              <a:t> &lt;- </a:t>
            </a:r>
            <a:r>
              <a:rPr lang="en-US" sz="1200" dirty="0" err="1" smtClean="0">
                <a:latin typeface="Courier New" panose="02070309020205020404" pitchFamily="49" charset="0"/>
                <a:cs typeface="Courier New" panose="02070309020205020404" pitchFamily="49" charset="0"/>
              </a:rPr>
              <a:t>clusterR</a:t>
            </a:r>
            <a:r>
              <a:rPr lang="en-US" sz="1200" dirty="0" smtClean="0">
                <a:latin typeface="Courier New" panose="02070309020205020404" pitchFamily="49" charset="0"/>
                <a:cs typeface="Courier New" panose="02070309020205020404" pitchFamily="49" charset="0"/>
              </a:rPr>
              <a:t>(</a:t>
            </a:r>
            <a:r>
              <a:rPr lang="en-US" sz="1300" dirty="0" err="1">
                <a:solidFill>
                  <a:srgbClr val="FFC000"/>
                </a:solidFill>
                <a:latin typeface="Courier New" panose="02070309020205020404" pitchFamily="49" charset="0"/>
                <a:cs typeface="Courier New" panose="02070309020205020404" pitchFamily="49" charset="0"/>
              </a:rPr>
              <a:t>st</a:t>
            </a:r>
            <a:r>
              <a:rPr lang="en-US" sz="1200" dirty="0" smtClean="0">
                <a:latin typeface="Courier New" panose="02070309020205020404" pitchFamily="49" charset="0"/>
                <a:cs typeface="Courier New" panose="02070309020205020404" pitchFamily="49" charset="0"/>
              </a:rPr>
              <a:t>, </a:t>
            </a:r>
            <a:r>
              <a:rPr lang="en-US" sz="1200" dirty="0" err="1" smtClean="0">
                <a:latin typeface="Courier New" panose="02070309020205020404" pitchFamily="49" charset="0"/>
                <a:cs typeface="Courier New" panose="02070309020205020404" pitchFamily="49" charset="0"/>
              </a:rPr>
              <a:t>calc</a:t>
            </a:r>
            <a:r>
              <a:rPr lang="en-US" sz="1200" dirty="0" smtClean="0">
                <a:latin typeface="Courier New" panose="02070309020205020404" pitchFamily="49" charset="0"/>
                <a:cs typeface="Courier New" panose="02070309020205020404" pitchFamily="49" charset="0"/>
              </a:rPr>
              <a:t>, </a:t>
            </a:r>
            <a:r>
              <a:rPr lang="en-US" sz="1100" dirty="0" err="1">
                <a:solidFill>
                  <a:schemeClr val="accent1">
                    <a:lumMod val="60000"/>
                    <a:lumOff val="40000"/>
                  </a:schemeClr>
                </a:solidFill>
                <a:latin typeface="Courier New" panose="02070309020205020404" pitchFamily="49" charset="0"/>
                <a:cs typeface="Courier New" panose="02070309020205020404" pitchFamily="49" charset="0"/>
              </a:rPr>
              <a:t>args</a:t>
            </a:r>
            <a:r>
              <a:rPr lang="en-US" sz="1200" dirty="0" smtClean="0">
                <a:latin typeface="Courier New" panose="02070309020205020404" pitchFamily="49" charset="0"/>
                <a:cs typeface="Courier New" panose="02070309020205020404" pitchFamily="49" charset="0"/>
              </a:rPr>
              <a:t> = list(</a:t>
            </a:r>
            <a:r>
              <a:rPr lang="en-US" sz="1100" dirty="0">
                <a:solidFill>
                  <a:schemeClr val="accent1">
                    <a:lumMod val="60000"/>
                    <a:lumOff val="40000"/>
                  </a:schemeClr>
                </a:solidFill>
                <a:latin typeface="Courier New" panose="02070309020205020404" pitchFamily="49" charset="0"/>
                <a:cs typeface="Courier New" panose="02070309020205020404" pitchFamily="49" charset="0"/>
              </a:rPr>
              <a:t>fun</a:t>
            </a:r>
            <a:r>
              <a:rPr lang="en-US" sz="1200" dirty="0" smtClean="0">
                <a:latin typeface="Courier New" panose="02070309020205020404" pitchFamily="49" charset="0"/>
                <a:cs typeface="Courier New" panose="02070309020205020404" pitchFamily="49" charset="0"/>
              </a:rPr>
              <a:t> = mean))</a:t>
            </a:r>
          </a:p>
          <a:p>
            <a:pPr marL="0" indent="0">
              <a:buNone/>
            </a:pPr>
            <a:endParaRPr lang="en-US" sz="1200" dirty="0" smtClean="0">
              <a:solidFill>
                <a:schemeClr val="tx1">
                  <a:lumMod val="50000"/>
                  <a:lumOff val="50000"/>
                </a:schemeClr>
              </a:solidFill>
              <a:latin typeface="Courier New" panose="02070309020205020404" pitchFamily="49" charset="0"/>
              <a:cs typeface="Courier New" panose="02070309020205020404" pitchFamily="49" charset="0"/>
            </a:endParaRPr>
          </a:p>
          <a:p>
            <a:pPr marL="0" indent="0">
              <a:buNone/>
            </a:pPr>
            <a:r>
              <a:rPr lang="en-US" sz="1200" dirty="0" smtClean="0">
                <a:solidFill>
                  <a:schemeClr val="tx1">
                    <a:lumMod val="50000"/>
                    <a:lumOff val="50000"/>
                  </a:schemeClr>
                </a:solidFill>
                <a:latin typeface="Courier New" panose="02070309020205020404" pitchFamily="49" charset="0"/>
                <a:cs typeface="Courier New" panose="02070309020205020404" pitchFamily="49" charset="0"/>
              </a:rPr>
              <a:t># export raster to the random temporary directory</a:t>
            </a:r>
          </a:p>
          <a:p>
            <a:pPr marL="0" indent="0" defTabSz="914400" eaLnBrk="0" fontAlgn="base" hangingPunct="0">
              <a:spcBef>
                <a:spcPct val="0"/>
              </a:spcBef>
              <a:spcAft>
                <a:spcPct val="0"/>
              </a:spcAft>
              <a:buNone/>
            </a:pPr>
            <a:r>
              <a:rPr lang="en-US" sz="1200" dirty="0" err="1" smtClean="0">
                <a:latin typeface="Courier New" panose="02070309020205020404" pitchFamily="49" charset="0"/>
                <a:cs typeface="Courier New" panose="02070309020205020404" pitchFamily="49" charset="0"/>
              </a:rPr>
              <a:t>writeRaster</a:t>
            </a:r>
            <a:r>
              <a:rPr lang="en-US" sz="1200" dirty="0" smtClean="0">
                <a:latin typeface="Courier New" panose="02070309020205020404" pitchFamily="49" charset="0"/>
                <a:cs typeface="Courier New" panose="02070309020205020404" pitchFamily="49" charset="0"/>
              </a:rPr>
              <a:t>(</a:t>
            </a:r>
            <a:r>
              <a:rPr lang="en-US" sz="1200" dirty="0" err="1" smtClean="0">
                <a:solidFill>
                  <a:srgbClr val="FFC000"/>
                </a:solidFill>
                <a:latin typeface="Courier New" panose="02070309020205020404" pitchFamily="49" charset="0"/>
                <a:cs typeface="Courier New" panose="02070309020205020404" pitchFamily="49" charset="0"/>
              </a:rPr>
              <a:t>rx</a:t>
            </a:r>
            <a:r>
              <a:rPr lang="en-US" sz="1200" dirty="0" smtClean="0">
                <a:latin typeface="Courier New" panose="02070309020205020404" pitchFamily="49" charset="0"/>
                <a:cs typeface="Courier New" panose="02070309020205020404" pitchFamily="49" charset="0"/>
              </a:rPr>
              <a:t>, </a:t>
            </a:r>
            <a:r>
              <a:rPr lang="en-US" sz="1200" dirty="0" smtClean="0">
                <a:solidFill>
                  <a:schemeClr val="accent1">
                    <a:lumMod val="60000"/>
                    <a:lumOff val="40000"/>
                  </a:schemeClr>
                </a:solidFill>
                <a:latin typeface="Courier New" panose="02070309020205020404" pitchFamily="49" charset="0"/>
                <a:cs typeface="Courier New" panose="02070309020205020404" pitchFamily="49" charset="0"/>
              </a:rPr>
              <a:t>filename </a:t>
            </a:r>
            <a:r>
              <a:rPr lang="en-US" sz="1200" dirty="0" smtClean="0">
                <a:latin typeface="Courier New" panose="02070309020205020404" pitchFamily="49" charset="0"/>
                <a:cs typeface="Courier New" panose="02070309020205020404" pitchFamily="49" charset="0"/>
              </a:rPr>
              <a:t>= paste0(</a:t>
            </a:r>
            <a:r>
              <a:rPr lang="en-US" sz="1200" dirty="0">
                <a:solidFill>
                  <a:schemeClr val="accent6">
                    <a:lumMod val="75000"/>
                  </a:schemeClr>
                </a:solidFill>
                <a:latin typeface="Courier New" panose="02070309020205020404" pitchFamily="49" charset="0"/>
                <a:cs typeface="Courier New" panose="02070309020205020404" pitchFamily="49" charset="0"/>
              </a:rPr>
              <a:t>‘/</a:t>
            </a:r>
            <a:r>
              <a:rPr lang="en-US" sz="1200" dirty="0" err="1">
                <a:solidFill>
                  <a:schemeClr val="accent6">
                    <a:lumMod val="75000"/>
                  </a:schemeClr>
                </a:solidFill>
                <a:latin typeface="Courier New" panose="02070309020205020404" pitchFamily="49" charset="0"/>
                <a:cs typeface="Courier New" panose="02070309020205020404" pitchFamily="49" charset="0"/>
              </a:rPr>
              <a:t>wsl</a:t>
            </a:r>
            <a:r>
              <a:rPr lang="en-US" sz="1200" dirty="0">
                <a:solidFill>
                  <a:schemeClr val="accent6">
                    <a:lumMod val="75000"/>
                  </a:schemeClr>
                </a:solidFill>
                <a:latin typeface="Courier New" panose="02070309020205020404" pitchFamily="49" charset="0"/>
                <a:cs typeface="Courier New" panose="02070309020205020404" pitchFamily="49" charset="0"/>
              </a:rPr>
              <a:t>/lud11/username/’</a:t>
            </a:r>
            <a:r>
              <a:rPr lang="en-US" sz="1200" dirty="0">
                <a:latin typeface="Courier New" panose="02070309020205020404" pitchFamily="49" charset="0"/>
                <a:cs typeface="Courier New" panose="02070309020205020404" pitchFamily="49" charset="0"/>
              </a:rPr>
              <a:t>, </a:t>
            </a:r>
            <a:r>
              <a:rPr lang="en-US" sz="1200" dirty="0" smtClean="0">
                <a:solidFill>
                  <a:srgbClr val="FFC000"/>
                </a:solidFill>
                <a:latin typeface="Courier New" panose="02070309020205020404" pitchFamily="49" charset="0"/>
                <a:cs typeface="Courier New" panose="02070309020205020404" pitchFamily="49" charset="0"/>
              </a:rPr>
              <a:t>Index</a:t>
            </a:r>
            <a:r>
              <a:rPr lang="en-US" sz="1200" dirty="0" smtClean="0">
                <a:latin typeface="Courier New" panose="02070309020205020404" pitchFamily="49" charset="0"/>
                <a:cs typeface="Courier New" panose="02070309020205020404" pitchFamily="49" charset="0"/>
              </a:rPr>
              <a:t>,’.</a:t>
            </a:r>
            <a:r>
              <a:rPr lang="en-US" sz="1200" dirty="0" err="1" smtClean="0">
                <a:latin typeface="Courier New" panose="02070309020205020404" pitchFamily="49" charset="0"/>
                <a:cs typeface="Courier New" panose="02070309020205020404" pitchFamily="49" charset="0"/>
              </a:rPr>
              <a:t>tif</a:t>
            </a:r>
            <a:r>
              <a:rPr lang="en-US" sz="1200" dirty="0" smtClean="0">
                <a:latin typeface="Courier New" panose="02070309020205020404" pitchFamily="49" charset="0"/>
                <a:cs typeface="Courier New" panose="02070309020205020404" pitchFamily="49" charset="0"/>
              </a:rPr>
              <a:t>’), </a:t>
            </a:r>
            <a:r>
              <a:rPr lang="en-US" sz="1200" dirty="0" smtClean="0">
                <a:solidFill>
                  <a:schemeClr val="accent1">
                    <a:lumMod val="60000"/>
                    <a:lumOff val="40000"/>
                  </a:schemeClr>
                </a:solidFill>
                <a:latin typeface="Courier New" panose="02070309020205020404" pitchFamily="49" charset="0"/>
                <a:cs typeface="Courier New" panose="02070309020205020404" pitchFamily="49" charset="0"/>
              </a:rPr>
              <a:t>format </a:t>
            </a:r>
            <a:r>
              <a:rPr lang="en-US" sz="1200" dirty="0" smtClean="0">
                <a:latin typeface="Courier New" panose="02070309020205020404" pitchFamily="49" charset="0"/>
                <a:cs typeface="Courier New" panose="02070309020205020404" pitchFamily="49" charset="0"/>
              </a:rPr>
              <a:t>= ‘</a:t>
            </a:r>
            <a:r>
              <a:rPr lang="en-US" sz="1200" dirty="0" err="1" smtClean="0">
                <a:latin typeface="Courier New" panose="02070309020205020404" pitchFamily="49" charset="0"/>
                <a:cs typeface="Courier New" panose="02070309020205020404" pitchFamily="49" charset="0"/>
              </a:rPr>
              <a:t>GEOTiff</a:t>
            </a:r>
            <a:r>
              <a:rPr lang="en-US" sz="1200" dirty="0" smtClean="0">
                <a:latin typeface="Courier New" panose="02070309020205020404" pitchFamily="49" charset="0"/>
                <a:cs typeface="Courier New" panose="02070309020205020404" pitchFamily="49" charset="0"/>
              </a:rPr>
              <a:t>’)</a:t>
            </a:r>
            <a:endParaRPr lang="en-US" altLang="de-DE" sz="1200" dirty="0" smtClean="0">
              <a:solidFill>
                <a:schemeClr val="bg1">
                  <a:lumMod val="50000"/>
                </a:schemeClr>
              </a:solidFill>
              <a:latin typeface="Courier New" panose="02070309020205020404" pitchFamily="49" charset="0"/>
              <a:cs typeface="Courier New" panose="02070309020205020404" pitchFamily="49" charset="0"/>
            </a:endParaRPr>
          </a:p>
          <a:p>
            <a:pPr marL="0" indent="0" defTabSz="914400" eaLnBrk="0" fontAlgn="base" hangingPunct="0">
              <a:spcBef>
                <a:spcPct val="0"/>
              </a:spcBef>
              <a:spcAft>
                <a:spcPct val="0"/>
              </a:spcAft>
              <a:buNone/>
            </a:pPr>
            <a:endParaRPr lang="en-US" altLang="de-DE" sz="1200" dirty="0" smtClean="0">
              <a:solidFill>
                <a:schemeClr val="bg1">
                  <a:lumMod val="50000"/>
                </a:schemeClr>
              </a:solidFill>
              <a:latin typeface="Courier New" panose="02070309020205020404" pitchFamily="49" charset="0"/>
              <a:cs typeface="Courier New" panose="02070309020205020404" pitchFamily="49" charset="0"/>
            </a:endParaRPr>
          </a:p>
          <a:p>
            <a:pPr marL="0" indent="0" defTabSz="914400" eaLnBrk="0" fontAlgn="base" hangingPunct="0">
              <a:spcBef>
                <a:spcPct val="0"/>
              </a:spcBef>
              <a:spcAft>
                <a:spcPct val="0"/>
              </a:spcAft>
              <a:buNone/>
            </a:pPr>
            <a:r>
              <a:rPr lang="en-US" altLang="de-DE" sz="1200" dirty="0" smtClean="0">
                <a:solidFill>
                  <a:schemeClr val="bg1">
                    <a:lumMod val="50000"/>
                  </a:schemeClr>
                </a:solidFill>
                <a:latin typeface="Courier New" panose="02070309020205020404" pitchFamily="49" charset="0"/>
                <a:cs typeface="Courier New" panose="02070309020205020404" pitchFamily="49" charset="0"/>
              </a:rPr>
              <a:t># stop the cluster (only stops the 20 R instances you created, not </a:t>
            </a:r>
            <a:r>
              <a:rPr lang="en-US" altLang="de-DE" sz="1200" dirty="0" err="1" smtClean="0">
                <a:solidFill>
                  <a:schemeClr val="bg1">
                    <a:lumMod val="50000"/>
                  </a:schemeClr>
                </a:solidFill>
                <a:latin typeface="Courier New" panose="02070309020205020404" pitchFamily="49" charset="0"/>
                <a:cs typeface="Courier New" panose="02070309020205020404" pitchFamily="49" charset="0"/>
              </a:rPr>
              <a:t>hyperion</a:t>
            </a:r>
            <a:r>
              <a:rPr lang="en-US" altLang="de-DE" sz="1200" dirty="0" smtClean="0">
                <a:solidFill>
                  <a:schemeClr val="bg1">
                    <a:lumMod val="50000"/>
                  </a:schemeClr>
                </a:solidFill>
                <a:latin typeface="Courier New" panose="02070309020205020404" pitchFamily="49" charset="0"/>
                <a:cs typeface="Courier New" panose="02070309020205020404" pitchFamily="49" charset="0"/>
              </a:rPr>
              <a:t>)</a:t>
            </a:r>
          </a:p>
          <a:p>
            <a:pPr marL="0" indent="0" defTabSz="914400" eaLnBrk="0" fontAlgn="base" hangingPunct="0">
              <a:spcBef>
                <a:spcPct val="0"/>
              </a:spcBef>
              <a:spcAft>
                <a:spcPct val="0"/>
              </a:spcAft>
              <a:buNone/>
            </a:pPr>
            <a:r>
              <a:rPr lang="en-US" altLang="de-DE" sz="1200" dirty="0" err="1" smtClean="0">
                <a:latin typeface="Courier New" panose="02070309020205020404" pitchFamily="49" charset="0"/>
                <a:cs typeface="Courier New" panose="02070309020205020404" pitchFamily="49" charset="0"/>
              </a:rPr>
              <a:t>endCluster</a:t>
            </a:r>
            <a:r>
              <a:rPr lang="en-US" altLang="de-DE" sz="1200" dirty="0" smtClean="0">
                <a:latin typeface="Courier New" panose="02070309020205020404" pitchFamily="49" charset="0"/>
                <a:cs typeface="Courier New" panose="02070309020205020404" pitchFamily="49" charset="0"/>
              </a:rPr>
              <a:t>()</a:t>
            </a:r>
            <a:endParaRPr lang="en-US" altLang="de-DE" sz="2800" dirty="0">
              <a:latin typeface="Courier New" panose="02070309020205020404" pitchFamily="49" charset="0"/>
              <a:cs typeface="Courier New" panose="02070309020205020404" pitchFamily="49" charset="0"/>
            </a:endParaRPr>
          </a:p>
        </p:txBody>
      </p:sp>
      <p:sp>
        <p:nvSpPr>
          <p:cNvPr id="4" name="TextBox 3"/>
          <p:cNvSpPr txBox="1"/>
          <p:nvPr/>
        </p:nvSpPr>
        <p:spPr>
          <a:xfrm>
            <a:off x="6474246" y="2220229"/>
            <a:ext cx="2212554" cy="646331"/>
          </a:xfrm>
          <a:prstGeom prst="rect">
            <a:avLst/>
          </a:prstGeom>
          <a:solidFill>
            <a:schemeClr val="bg1"/>
          </a:solidFill>
          <a:ln>
            <a:solidFill>
              <a:schemeClr val="tx1"/>
            </a:solidFill>
          </a:ln>
        </p:spPr>
        <p:txBody>
          <a:bodyPr wrap="square" rtlCol="0">
            <a:spAutoFit/>
          </a:bodyPr>
          <a:lstStyle/>
          <a:p>
            <a:r>
              <a:rPr lang="en-US" dirty="0" smtClean="0">
                <a:solidFill>
                  <a:srgbClr val="FF0000"/>
                </a:solidFill>
                <a:latin typeface="Trebuchet MS" charset="0"/>
                <a:ea typeface="Trebuchet MS" charset="0"/>
                <a:cs typeface="Trebuchet MS" charset="0"/>
              </a:rPr>
              <a:t>Reads </a:t>
            </a:r>
            <a:r>
              <a:rPr lang="en-US" dirty="0" err="1" smtClean="0">
                <a:solidFill>
                  <a:srgbClr val="FF0000"/>
                </a:solidFill>
                <a:latin typeface="Trebuchet MS" charset="0"/>
                <a:ea typeface="Trebuchet MS" charset="0"/>
                <a:cs typeface="Trebuchet MS" charset="0"/>
              </a:rPr>
              <a:t>rasters</a:t>
            </a:r>
            <a:r>
              <a:rPr lang="en-US" dirty="0" smtClean="0">
                <a:solidFill>
                  <a:srgbClr val="FF0000"/>
                </a:solidFill>
                <a:latin typeface="Trebuchet MS" charset="0"/>
                <a:ea typeface="Trebuchet MS" charset="0"/>
                <a:cs typeface="Trebuchet MS" charset="0"/>
              </a:rPr>
              <a:t> based</a:t>
            </a:r>
          </a:p>
          <a:p>
            <a:r>
              <a:rPr lang="en-US" dirty="0" smtClean="0">
                <a:solidFill>
                  <a:srgbClr val="FF0000"/>
                </a:solidFill>
                <a:latin typeface="Trebuchet MS" charset="0"/>
                <a:ea typeface="Trebuchet MS" charset="0"/>
                <a:cs typeface="Trebuchet MS" charset="0"/>
              </a:rPr>
              <a:t>on the array-index</a:t>
            </a:r>
            <a:endParaRPr lang="en-US" dirty="0">
              <a:solidFill>
                <a:srgbClr val="FF0000"/>
              </a:solidFill>
              <a:latin typeface="Trebuchet MS" charset="0"/>
              <a:ea typeface="Trebuchet MS" charset="0"/>
              <a:cs typeface="Trebuchet MS" charset="0"/>
            </a:endParaRPr>
          </a:p>
        </p:txBody>
      </p:sp>
      <p:sp>
        <p:nvSpPr>
          <p:cNvPr id="13" name="Right Arrow 12"/>
          <p:cNvSpPr/>
          <p:nvPr/>
        </p:nvSpPr>
        <p:spPr>
          <a:xfrm rot="19674357">
            <a:off x="5237378" y="2717380"/>
            <a:ext cx="1159545" cy="409084"/>
          </a:xfrm>
          <a:prstGeom prst="rightArrow">
            <a:avLst>
              <a:gd name="adj1" fmla="val 50000"/>
              <a:gd name="adj2" fmla="val 59253"/>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575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a:t>
            </a:r>
            <a:r>
              <a:rPr lang="en-US" dirty="0" smtClean="0"/>
              <a:t>ADVANCED CONFIG</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298" y="1141679"/>
            <a:ext cx="8107404" cy="3244293"/>
          </a:xfrm>
          <a:prstGeom prst="rect">
            <a:avLst/>
          </a:prstGeom>
        </p:spPr>
      </p:pic>
      <p:sp>
        <p:nvSpPr>
          <p:cNvPr id="8" name="Rectangle 7"/>
          <p:cNvSpPr/>
          <p:nvPr/>
        </p:nvSpPr>
        <p:spPr>
          <a:xfrm>
            <a:off x="518824" y="2412693"/>
            <a:ext cx="3148008" cy="754655"/>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119912" y="2328355"/>
            <a:ext cx="2411238" cy="923330"/>
          </a:xfrm>
          <a:prstGeom prst="rect">
            <a:avLst/>
          </a:prstGeom>
          <a:noFill/>
          <a:ln>
            <a:solidFill>
              <a:schemeClr val="tx1"/>
            </a:solidFill>
          </a:ln>
          <a:effectLst/>
        </p:spPr>
        <p:txBody>
          <a:bodyPr wrap="none" rtlCol="0">
            <a:spAutoFit/>
          </a:bodyPr>
          <a:lstStyle/>
          <a:p>
            <a:r>
              <a:rPr lang="en-US" dirty="0" smtClean="0">
                <a:solidFill>
                  <a:srgbClr val="FF0000"/>
                </a:solidFill>
                <a:latin typeface="Trebuchet MS" charset="0"/>
                <a:ea typeface="Trebuchet MS" charset="0"/>
                <a:cs typeface="Trebuchet MS" charset="0"/>
              </a:rPr>
              <a:t>Starts 16 R instances,</a:t>
            </a:r>
          </a:p>
          <a:p>
            <a:r>
              <a:rPr lang="en-US" dirty="0" smtClean="0">
                <a:solidFill>
                  <a:srgbClr val="FF0000"/>
                </a:solidFill>
                <a:latin typeface="Trebuchet MS" charset="0"/>
                <a:ea typeface="Trebuchet MS" charset="0"/>
                <a:cs typeface="Trebuchet MS" charset="0"/>
              </a:rPr>
              <a:t>each of which gets</a:t>
            </a:r>
          </a:p>
          <a:p>
            <a:r>
              <a:rPr lang="en-US" dirty="0" smtClean="0">
                <a:solidFill>
                  <a:srgbClr val="FF0000"/>
                </a:solidFill>
                <a:latin typeface="Trebuchet MS" charset="0"/>
                <a:ea typeface="Trebuchet MS" charset="0"/>
                <a:cs typeface="Trebuchet MS" charset="0"/>
              </a:rPr>
              <a:t>10 CPUs assigned</a:t>
            </a:r>
            <a:endParaRPr lang="en-US" dirty="0">
              <a:solidFill>
                <a:srgbClr val="FF0000"/>
              </a:solidFill>
              <a:latin typeface="Trebuchet MS" charset="0"/>
              <a:ea typeface="Trebuchet MS" charset="0"/>
              <a:cs typeface="Trebuchet MS" charset="0"/>
            </a:endParaRPr>
          </a:p>
        </p:txBody>
      </p:sp>
      <p:sp>
        <p:nvSpPr>
          <p:cNvPr id="10" name="Right Arrow 9"/>
          <p:cNvSpPr/>
          <p:nvPr/>
        </p:nvSpPr>
        <p:spPr>
          <a:xfrm>
            <a:off x="4106100" y="2589610"/>
            <a:ext cx="788630" cy="409084"/>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407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hteck 9"/>
          <p:cNvSpPr/>
          <p:nvPr/>
        </p:nvSpPr>
        <p:spPr>
          <a:xfrm>
            <a:off x="140276" y="2925463"/>
            <a:ext cx="2056790" cy="949841"/>
          </a:xfrm>
          <a:prstGeom prst="rect">
            <a:avLst/>
          </a:prstGeom>
        </p:spPr>
        <p:style>
          <a:lnRef idx="1">
            <a:schemeClr val="accent3"/>
          </a:lnRef>
          <a:fillRef idx="3">
            <a:schemeClr val="accent3"/>
          </a:fillRef>
          <a:effectRef idx="2">
            <a:schemeClr val="accent3"/>
          </a:effectRef>
          <a:fontRef idx="minor">
            <a:schemeClr val="lt1"/>
          </a:fontRef>
        </p:style>
        <p:txBody>
          <a:bodyPr rtlCol="0" anchor="b"/>
          <a:lstStyle/>
          <a:p>
            <a:pPr algn="ctr"/>
            <a:r>
              <a:rPr lang="de-CH" dirty="0" err="1">
                <a:solidFill>
                  <a:schemeClr val="bg1">
                    <a:lumMod val="50000"/>
                  </a:schemeClr>
                </a:solidFill>
                <a:latin typeface="Trebuchet MS" charset="0"/>
                <a:ea typeface="Trebuchet MS" charset="0"/>
                <a:cs typeface="Trebuchet MS" charset="0"/>
              </a:rPr>
              <a:t>Node</a:t>
            </a:r>
            <a:r>
              <a:rPr lang="de-CH" dirty="0">
                <a:solidFill>
                  <a:schemeClr val="bg1">
                    <a:lumMod val="50000"/>
                  </a:schemeClr>
                </a:solidFill>
                <a:latin typeface="Trebuchet MS" charset="0"/>
                <a:ea typeface="Trebuchet MS" charset="0"/>
                <a:cs typeface="Trebuchet MS" charset="0"/>
              </a:rPr>
              <a:t> </a:t>
            </a:r>
            <a:r>
              <a:rPr lang="de-CH" dirty="0" smtClean="0">
                <a:solidFill>
                  <a:schemeClr val="bg1">
                    <a:lumMod val="50000"/>
                  </a:schemeClr>
                </a:solidFill>
                <a:latin typeface="Trebuchet MS" charset="0"/>
                <a:ea typeface="Trebuchet MS" charset="0"/>
                <a:cs typeface="Trebuchet MS" charset="0"/>
              </a:rPr>
              <a:t>5</a:t>
            </a:r>
            <a:endParaRPr lang="de-CH" dirty="0">
              <a:solidFill>
                <a:schemeClr val="bg1">
                  <a:lumMod val="50000"/>
                </a:schemeClr>
              </a:solidFill>
              <a:latin typeface="Trebuchet MS" charset="0"/>
              <a:ea typeface="Trebuchet MS" charset="0"/>
              <a:cs typeface="Trebuchet MS" charset="0"/>
            </a:endParaRPr>
          </a:p>
        </p:txBody>
      </p:sp>
      <p:sp>
        <p:nvSpPr>
          <p:cNvPr id="48" name="Rechteck 9"/>
          <p:cNvSpPr/>
          <p:nvPr/>
        </p:nvSpPr>
        <p:spPr>
          <a:xfrm>
            <a:off x="2389855" y="2925463"/>
            <a:ext cx="2056790" cy="949841"/>
          </a:xfrm>
          <a:prstGeom prst="rect">
            <a:avLst/>
          </a:prstGeom>
        </p:spPr>
        <p:style>
          <a:lnRef idx="1">
            <a:schemeClr val="accent3"/>
          </a:lnRef>
          <a:fillRef idx="3">
            <a:schemeClr val="accent3"/>
          </a:fillRef>
          <a:effectRef idx="2">
            <a:schemeClr val="accent3"/>
          </a:effectRef>
          <a:fontRef idx="minor">
            <a:schemeClr val="lt1"/>
          </a:fontRef>
        </p:style>
        <p:txBody>
          <a:bodyPr rtlCol="0" anchor="b"/>
          <a:lstStyle/>
          <a:p>
            <a:pPr algn="ctr"/>
            <a:r>
              <a:rPr lang="de-CH" dirty="0" err="1">
                <a:solidFill>
                  <a:schemeClr val="bg1">
                    <a:lumMod val="50000"/>
                  </a:schemeClr>
                </a:solidFill>
                <a:latin typeface="Trebuchet MS" charset="0"/>
                <a:ea typeface="Trebuchet MS" charset="0"/>
                <a:cs typeface="Trebuchet MS" charset="0"/>
              </a:rPr>
              <a:t>Node</a:t>
            </a:r>
            <a:r>
              <a:rPr lang="de-CH" dirty="0">
                <a:solidFill>
                  <a:schemeClr val="bg1">
                    <a:lumMod val="50000"/>
                  </a:schemeClr>
                </a:solidFill>
                <a:latin typeface="Trebuchet MS" charset="0"/>
                <a:ea typeface="Trebuchet MS" charset="0"/>
                <a:cs typeface="Trebuchet MS" charset="0"/>
              </a:rPr>
              <a:t> </a:t>
            </a:r>
            <a:r>
              <a:rPr lang="de-CH" dirty="0">
                <a:solidFill>
                  <a:schemeClr val="bg1">
                    <a:lumMod val="50000"/>
                  </a:schemeClr>
                </a:solidFill>
                <a:latin typeface="Trebuchet MS" charset="0"/>
                <a:ea typeface="Trebuchet MS" charset="0"/>
                <a:cs typeface="Trebuchet MS" charset="0"/>
              </a:rPr>
              <a:t>6</a:t>
            </a:r>
            <a:endParaRPr lang="de-CH" dirty="0">
              <a:solidFill>
                <a:schemeClr val="bg1">
                  <a:lumMod val="50000"/>
                </a:schemeClr>
              </a:solidFill>
              <a:latin typeface="Trebuchet MS" charset="0"/>
              <a:ea typeface="Trebuchet MS" charset="0"/>
              <a:cs typeface="Trebuchet MS" charset="0"/>
            </a:endParaRPr>
          </a:p>
        </p:txBody>
      </p:sp>
      <p:sp>
        <p:nvSpPr>
          <p:cNvPr id="52" name="Rechteck 9"/>
          <p:cNvSpPr/>
          <p:nvPr/>
        </p:nvSpPr>
        <p:spPr>
          <a:xfrm>
            <a:off x="4639434" y="2925463"/>
            <a:ext cx="2056790" cy="949841"/>
          </a:xfrm>
          <a:prstGeom prst="rect">
            <a:avLst/>
          </a:prstGeom>
        </p:spPr>
        <p:style>
          <a:lnRef idx="1">
            <a:schemeClr val="accent3"/>
          </a:lnRef>
          <a:fillRef idx="3">
            <a:schemeClr val="accent3"/>
          </a:fillRef>
          <a:effectRef idx="2">
            <a:schemeClr val="accent3"/>
          </a:effectRef>
          <a:fontRef idx="minor">
            <a:schemeClr val="lt1"/>
          </a:fontRef>
        </p:style>
        <p:txBody>
          <a:bodyPr rtlCol="0" anchor="b"/>
          <a:lstStyle/>
          <a:p>
            <a:pPr algn="ctr"/>
            <a:r>
              <a:rPr lang="de-CH" dirty="0" err="1">
                <a:solidFill>
                  <a:schemeClr val="bg1">
                    <a:lumMod val="50000"/>
                  </a:schemeClr>
                </a:solidFill>
                <a:latin typeface="Trebuchet MS" charset="0"/>
                <a:ea typeface="Trebuchet MS" charset="0"/>
                <a:cs typeface="Trebuchet MS" charset="0"/>
              </a:rPr>
              <a:t>Node</a:t>
            </a:r>
            <a:r>
              <a:rPr lang="de-CH" dirty="0">
                <a:solidFill>
                  <a:schemeClr val="bg1">
                    <a:lumMod val="50000"/>
                  </a:schemeClr>
                </a:solidFill>
                <a:latin typeface="Trebuchet MS" charset="0"/>
                <a:ea typeface="Trebuchet MS" charset="0"/>
                <a:cs typeface="Trebuchet MS" charset="0"/>
              </a:rPr>
              <a:t> </a:t>
            </a:r>
            <a:r>
              <a:rPr lang="de-CH" dirty="0">
                <a:solidFill>
                  <a:schemeClr val="bg1">
                    <a:lumMod val="50000"/>
                  </a:schemeClr>
                </a:solidFill>
                <a:latin typeface="Trebuchet MS" charset="0"/>
                <a:ea typeface="Trebuchet MS" charset="0"/>
                <a:cs typeface="Trebuchet MS" charset="0"/>
              </a:rPr>
              <a:t>7</a:t>
            </a:r>
            <a:endParaRPr lang="de-CH" dirty="0">
              <a:solidFill>
                <a:schemeClr val="bg1">
                  <a:lumMod val="50000"/>
                </a:schemeClr>
              </a:solidFill>
              <a:latin typeface="Trebuchet MS" charset="0"/>
              <a:ea typeface="Trebuchet MS" charset="0"/>
              <a:cs typeface="Trebuchet MS" charset="0"/>
            </a:endParaRPr>
          </a:p>
        </p:txBody>
      </p:sp>
      <p:sp>
        <p:nvSpPr>
          <p:cNvPr id="56" name="Rechteck 9"/>
          <p:cNvSpPr/>
          <p:nvPr/>
        </p:nvSpPr>
        <p:spPr>
          <a:xfrm>
            <a:off x="6889014" y="2925463"/>
            <a:ext cx="2056790" cy="949841"/>
          </a:xfrm>
          <a:prstGeom prst="rect">
            <a:avLst/>
          </a:prstGeom>
        </p:spPr>
        <p:style>
          <a:lnRef idx="1">
            <a:schemeClr val="accent3"/>
          </a:lnRef>
          <a:fillRef idx="3">
            <a:schemeClr val="accent3"/>
          </a:fillRef>
          <a:effectRef idx="2">
            <a:schemeClr val="accent3"/>
          </a:effectRef>
          <a:fontRef idx="minor">
            <a:schemeClr val="lt1"/>
          </a:fontRef>
        </p:style>
        <p:txBody>
          <a:bodyPr rtlCol="0" anchor="b"/>
          <a:lstStyle/>
          <a:p>
            <a:pPr algn="ctr"/>
            <a:r>
              <a:rPr lang="de-CH" dirty="0" err="1">
                <a:solidFill>
                  <a:schemeClr val="bg1">
                    <a:lumMod val="50000"/>
                  </a:schemeClr>
                </a:solidFill>
                <a:latin typeface="Trebuchet MS" charset="0"/>
                <a:ea typeface="Trebuchet MS" charset="0"/>
                <a:cs typeface="Trebuchet MS" charset="0"/>
              </a:rPr>
              <a:t>Node</a:t>
            </a:r>
            <a:r>
              <a:rPr lang="de-CH" dirty="0">
                <a:solidFill>
                  <a:schemeClr val="bg1">
                    <a:lumMod val="50000"/>
                  </a:schemeClr>
                </a:solidFill>
                <a:latin typeface="Trebuchet MS" charset="0"/>
                <a:ea typeface="Trebuchet MS" charset="0"/>
                <a:cs typeface="Trebuchet MS" charset="0"/>
              </a:rPr>
              <a:t> </a:t>
            </a:r>
            <a:r>
              <a:rPr lang="de-CH" dirty="0">
                <a:solidFill>
                  <a:schemeClr val="bg1">
                    <a:lumMod val="50000"/>
                  </a:schemeClr>
                </a:solidFill>
                <a:latin typeface="Trebuchet MS" charset="0"/>
                <a:ea typeface="Trebuchet MS" charset="0"/>
                <a:cs typeface="Trebuchet MS" charset="0"/>
              </a:rPr>
              <a:t>8</a:t>
            </a:r>
            <a:endParaRPr lang="de-CH" dirty="0">
              <a:solidFill>
                <a:schemeClr val="bg1">
                  <a:lumMod val="50000"/>
                </a:schemeClr>
              </a:solidFill>
              <a:latin typeface="Trebuchet MS" charset="0"/>
              <a:ea typeface="Trebuchet MS" charset="0"/>
              <a:cs typeface="Trebuchet MS" charset="0"/>
            </a:endParaRPr>
          </a:p>
        </p:txBody>
      </p:sp>
      <p:cxnSp>
        <p:nvCxnSpPr>
          <p:cNvPr id="70" name="Gerader Verbinder 15"/>
          <p:cNvCxnSpPr>
            <a:stCxn id="9" idx="2"/>
            <a:endCxn id="58" idx="0"/>
          </p:cNvCxnSpPr>
          <p:nvPr/>
        </p:nvCxnSpPr>
        <p:spPr>
          <a:xfrm>
            <a:off x="4518837" y="737191"/>
            <a:ext cx="3891660" cy="2269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Gerader Verbinder 15"/>
          <p:cNvCxnSpPr>
            <a:stCxn id="9" idx="2"/>
            <a:endCxn id="46" idx="0"/>
          </p:cNvCxnSpPr>
          <p:nvPr/>
        </p:nvCxnSpPr>
        <p:spPr>
          <a:xfrm flipH="1">
            <a:off x="1661759" y="737191"/>
            <a:ext cx="2857078" cy="2269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Gerader Verbinder 15"/>
          <p:cNvCxnSpPr>
            <a:stCxn id="9" idx="2"/>
            <a:endCxn id="45" idx="0"/>
          </p:cNvCxnSpPr>
          <p:nvPr/>
        </p:nvCxnSpPr>
        <p:spPr>
          <a:xfrm flipH="1">
            <a:off x="668507" y="737191"/>
            <a:ext cx="3850330" cy="2274123"/>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Gerader Verbinder 15"/>
          <p:cNvCxnSpPr>
            <a:stCxn id="9" idx="2"/>
            <a:endCxn id="49" idx="0"/>
          </p:cNvCxnSpPr>
          <p:nvPr/>
        </p:nvCxnSpPr>
        <p:spPr>
          <a:xfrm flipH="1">
            <a:off x="2918086" y="737191"/>
            <a:ext cx="1600751" cy="2274123"/>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Gerader Verbinder 15"/>
          <p:cNvCxnSpPr>
            <a:stCxn id="9" idx="2"/>
            <a:endCxn id="50" idx="0"/>
          </p:cNvCxnSpPr>
          <p:nvPr/>
        </p:nvCxnSpPr>
        <p:spPr>
          <a:xfrm flipH="1">
            <a:off x="3911338" y="737191"/>
            <a:ext cx="607499" cy="2269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Gerader Verbinder 15"/>
          <p:cNvCxnSpPr>
            <a:stCxn id="9" idx="2"/>
            <a:endCxn id="53" idx="0"/>
          </p:cNvCxnSpPr>
          <p:nvPr/>
        </p:nvCxnSpPr>
        <p:spPr>
          <a:xfrm>
            <a:off x="4518837" y="737191"/>
            <a:ext cx="648828" cy="2274123"/>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Gerader Verbinder 15"/>
          <p:cNvCxnSpPr>
            <a:stCxn id="9" idx="2"/>
            <a:endCxn id="54" idx="0"/>
          </p:cNvCxnSpPr>
          <p:nvPr/>
        </p:nvCxnSpPr>
        <p:spPr>
          <a:xfrm>
            <a:off x="4518837" y="737191"/>
            <a:ext cx="1642080" cy="2269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Gerader Verbinder 15"/>
          <p:cNvCxnSpPr>
            <a:stCxn id="9" idx="2"/>
          </p:cNvCxnSpPr>
          <p:nvPr/>
        </p:nvCxnSpPr>
        <p:spPr>
          <a:xfrm>
            <a:off x="4518837" y="737191"/>
            <a:ext cx="2898408" cy="2269794"/>
          </a:xfrm>
          <a:prstGeom prst="line">
            <a:avLst/>
          </a:prstGeom>
        </p:spPr>
        <p:style>
          <a:lnRef idx="2">
            <a:schemeClr val="accent1"/>
          </a:lnRef>
          <a:fillRef idx="0">
            <a:schemeClr val="accent1"/>
          </a:fillRef>
          <a:effectRef idx="1">
            <a:schemeClr val="accent1"/>
          </a:effectRef>
          <a:fontRef idx="minor">
            <a:schemeClr val="tx1"/>
          </a:fontRef>
        </p:style>
      </p:cxnSp>
      <p:sp>
        <p:nvSpPr>
          <p:cNvPr id="33" name="Rechteck 9"/>
          <p:cNvSpPr/>
          <p:nvPr/>
        </p:nvSpPr>
        <p:spPr>
          <a:xfrm>
            <a:off x="4639434" y="1819679"/>
            <a:ext cx="2056790" cy="949841"/>
          </a:xfrm>
          <a:prstGeom prst="rect">
            <a:avLst/>
          </a:prstGeom>
        </p:spPr>
        <p:style>
          <a:lnRef idx="1">
            <a:schemeClr val="accent3"/>
          </a:lnRef>
          <a:fillRef idx="3">
            <a:schemeClr val="accent3"/>
          </a:fillRef>
          <a:effectRef idx="2">
            <a:schemeClr val="accent3"/>
          </a:effectRef>
          <a:fontRef idx="minor">
            <a:schemeClr val="lt1"/>
          </a:fontRef>
        </p:style>
        <p:txBody>
          <a:bodyPr rtlCol="0" anchor="b"/>
          <a:lstStyle/>
          <a:p>
            <a:pPr algn="ctr"/>
            <a:r>
              <a:rPr lang="de-CH" dirty="0" err="1">
                <a:solidFill>
                  <a:schemeClr val="bg1">
                    <a:lumMod val="50000"/>
                  </a:schemeClr>
                </a:solidFill>
                <a:latin typeface="Trebuchet MS" charset="0"/>
                <a:ea typeface="Trebuchet MS" charset="0"/>
                <a:cs typeface="Trebuchet MS" charset="0"/>
              </a:rPr>
              <a:t>Node</a:t>
            </a:r>
            <a:r>
              <a:rPr lang="de-CH" dirty="0">
                <a:solidFill>
                  <a:schemeClr val="bg1">
                    <a:lumMod val="50000"/>
                  </a:schemeClr>
                </a:solidFill>
                <a:latin typeface="Trebuchet MS" charset="0"/>
                <a:ea typeface="Trebuchet MS" charset="0"/>
                <a:cs typeface="Trebuchet MS" charset="0"/>
              </a:rPr>
              <a:t> </a:t>
            </a:r>
            <a:r>
              <a:rPr lang="de-CH" dirty="0" smtClean="0">
                <a:solidFill>
                  <a:schemeClr val="bg1">
                    <a:lumMod val="50000"/>
                  </a:schemeClr>
                </a:solidFill>
                <a:latin typeface="Trebuchet MS" charset="0"/>
                <a:ea typeface="Trebuchet MS" charset="0"/>
                <a:cs typeface="Trebuchet MS" charset="0"/>
              </a:rPr>
              <a:t>3</a:t>
            </a:r>
            <a:endParaRPr lang="de-CH" dirty="0">
              <a:solidFill>
                <a:schemeClr val="bg1">
                  <a:lumMod val="50000"/>
                </a:schemeClr>
              </a:solidFill>
              <a:latin typeface="Trebuchet MS" charset="0"/>
              <a:ea typeface="Trebuchet MS" charset="0"/>
              <a:cs typeface="Trebuchet MS" charset="0"/>
            </a:endParaRPr>
          </a:p>
        </p:txBody>
      </p:sp>
      <p:sp>
        <p:nvSpPr>
          <p:cNvPr id="29" name="Rechteck 9"/>
          <p:cNvSpPr/>
          <p:nvPr/>
        </p:nvSpPr>
        <p:spPr>
          <a:xfrm>
            <a:off x="2389855" y="1819679"/>
            <a:ext cx="2056790" cy="949841"/>
          </a:xfrm>
          <a:prstGeom prst="rect">
            <a:avLst/>
          </a:prstGeom>
        </p:spPr>
        <p:style>
          <a:lnRef idx="1">
            <a:schemeClr val="accent3"/>
          </a:lnRef>
          <a:fillRef idx="3">
            <a:schemeClr val="accent3"/>
          </a:fillRef>
          <a:effectRef idx="2">
            <a:schemeClr val="accent3"/>
          </a:effectRef>
          <a:fontRef idx="minor">
            <a:schemeClr val="lt1"/>
          </a:fontRef>
        </p:style>
        <p:txBody>
          <a:bodyPr rtlCol="0" anchor="b"/>
          <a:lstStyle/>
          <a:p>
            <a:pPr algn="ctr"/>
            <a:r>
              <a:rPr lang="de-CH" dirty="0" err="1">
                <a:solidFill>
                  <a:schemeClr val="bg1">
                    <a:lumMod val="50000"/>
                  </a:schemeClr>
                </a:solidFill>
                <a:latin typeface="Trebuchet MS" charset="0"/>
                <a:ea typeface="Trebuchet MS" charset="0"/>
                <a:cs typeface="Trebuchet MS" charset="0"/>
              </a:rPr>
              <a:t>Node</a:t>
            </a:r>
            <a:r>
              <a:rPr lang="de-CH" dirty="0">
                <a:solidFill>
                  <a:schemeClr val="bg1">
                    <a:lumMod val="50000"/>
                  </a:schemeClr>
                </a:solidFill>
                <a:latin typeface="Trebuchet MS" charset="0"/>
                <a:ea typeface="Trebuchet MS" charset="0"/>
                <a:cs typeface="Trebuchet MS" charset="0"/>
              </a:rPr>
              <a:t> </a:t>
            </a:r>
            <a:r>
              <a:rPr lang="de-CH" dirty="0" smtClean="0">
                <a:solidFill>
                  <a:schemeClr val="bg1">
                    <a:lumMod val="50000"/>
                  </a:schemeClr>
                </a:solidFill>
                <a:latin typeface="Trebuchet MS" charset="0"/>
                <a:ea typeface="Trebuchet MS" charset="0"/>
                <a:cs typeface="Trebuchet MS" charset="0"/>
              </a:rPr>
              <a:t>2</a:t>
            </a:r>
            <a:endParaRPr lang="de-CH" dirty="0">
              <a:solidFill>
                <a:schemeClr val="bg1">
                  <a:lumMod val="50000"/>
                </a:schemeClr>
              </a:solidFill>
              <a:latin typeface="Trebuchet MS" charset="0"/>
              <a:ea typeface="Trebuchet MS" charset="0"/>
              <a:cs typeface="Trebuchet MS" charset="0"/>
            </a:endParaRPr>
          </a:p>
        </p:txBody>
      </p:sp>
      <p:sp>
        <p:nvSpPr>
          <p:cNvPr id="10" name="Rechteck 9"/>
          <p:cNvSpPr/>
          <p:nvPr/>
        </p:nvSpPr>
        <p:spPr>
          <a:xfrm>
            <a:off x="140276" y="1819679"/>
            <a:ext cx="2056790" cy="949841"/>
          </a:xfrm>
          <a:prstGeom prst="rect">
            <a:avLst/>
          </a:prstGeom>
        </p:spPr>
        <p:style>
          <a:lnRef idx="1">
            <a:schemeClr val="accent3"/>
          </a:lnRef>
          <a:fillRef idx="3">
            <a:schemeClr val="accent3"/>
          </a:fillRef>
          <a:effectRef idx="2">
            <a:schemeClr val="accent3"/>
          </a:effectRef>
          <a:fontRef idx="minor">
            <a:schemeClr val="lt1"/>
          </a:fontRef>
        </p:style>
        <p:txBody>
          <a:bodyPr rtlCol="0" anchor="b"/>
          <a:lstStyle/>
          <a:p>
            <a:pPr algn="ctr"/>
            <a:r>
              <a:rPr lang="de-CH" dirty="0" err="1">
                <a:solidFill>
                  <a:schemeClr val="bg1">
                    <a:lumMod val="50000"/>
                  </a:schemeClr>
                </a:solidFill>
                <a:latin typeface="Trebuchet MS" charset="0"/>
                <a:ea typeface="Trebuchet MS" charset="0"/>
                <a:cs typeface="Trebuchet MS" charset="0"/>
              </a:rPr>
              <a:t>Node</a:t>
            </a:r>
            <a:r>
              <a:rPr lang="de-CH" dirty="0">
                <a:solidFill>
                  <a:schemeClr val="bg1">
                    <a:lumMod val="50000"/>
                  </a:schemeClr>
                </a:solidFill>
                <a:latin typeface="Trebuchet MS" charset="0"/>
                <a:ea typeface="Trebuchet MS" charset="0"/>
                <a:cs typeface="Trebuchet MS" charset="0"/>
              </a:rPr>
              <a:t> 1</a:t>
            </a:r>
          </a:p>
        </p:txBody>
      </p:sp>
      <p:cxnSp>
        <p:nvCxnSpPr>
          <p:cNvPr id="16" name="Gerader Verbinder 15"/>
          <p:cNvCxnSpPr>
            <a:stCxn id="9" idx="2"/>
            <a:endCxn id="4" idx="0"/>
          </p:cNvCxnSpPr>
          <p:nvPr/>
        </p:nvCxnSpPr>
        <p:spPr>
          <a:xfrm flipH="1">
            <a:off x="668507" y="737191"/>
            <a:ext cx="3850330" cy="11683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Gerader Verbinder 18"/>
          <p:cNvCxnSpPr>
            <a:stCxn id="9" idx="2"/>
            <a:endCxn id="30" idx="0"/>
          </p:cNvCxnSpPr>
          <p:nvPr/>
        </p:nvCxnSpPr>
        <p:spPr>
          <a:xfrm flipH="1">
            <a:off x="2918086" y="737191"/>
            <a:ext cx="1600751" cy="1168339"/>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Gerader Verbinder 20"/>
          <p:cNvCxnSpPr>
            <a:stCxn id="9" idx="2"/>
            <a:endCxn id="33" idx="0"/>
          </p:cNvCxnSpPr>
          <p:nvPr/>
        </p:nvCxnSpPr>
        <p:spPr>
          <a:xfrm>
            <a:off x="4518837" y="737191"/>
            <a:ext cx="1148992" cy="1082488"/>
          </a:xfrm>
          <a:prstGeom prst="line">
            <a:avLst/>
          </a:prstGeom>
        </p:spPr>
        <p:style>
          <a:lnRef idx="2">
            <a:schemeClr val="accent1"/>
          </a:lnRef>
          <a:fillRef idx="0">
            <a:schemeClr val="accent1"/>
          </a:fillRef>
          <a:effectRef idx="1">
            <a:schemeClr val="accent1"/>
          </a:effectRef>
          <a:fontRef idx="minor">
            <a:schemeClr val="tx1"/>
          </a:fontRef>
        </p:style>
      </p:cxnSp>
      <p:sp>
        <p:nvSpPr>
          <p:cNvPr id="37" name="Rechteck 9"/>
          <p:cNvSpPr/>
          <p:nvPr/>
        </p:nvSpPr>
        <p:spPr>
          <a:xfrm>
            <a:off x="6889014" y="1819679"/>
            <a:ext cx="2056790" cy="949841"/>
          </a:xfrm>
          <a:prstGeom prst="rect">
            <a:avLst/>
          </a:prstGeom>
        </p:spPr>
        <p:style>
          <a:lnRef idx="1">
            <a:schemeClr val="accent3"/>
          </a:lnRef>
          <a:fillRef idx="3">
            <a:schemeClr val="accent3"/>
          </a:fillRef>
          <a:effectRef idx="2">
            <a:schemeClr val="accent3"/>
          </a:effectRef>
          <a:fontRef idx="minor">
            <a:schemeClr val="lt1"/>
          </a:fontRef>
        </p:style>
        <p:txBody>
          <a:bodyPr rtlCol="0" anchor="b"/>
          <a:lstStyle/>
          <a:p>
            <a:pPr algn="ctr"/>
            <a:r>
              <a:rPr lang="de-CH" dirty="0" err="1">
                <a:solidFill>
                  <a:schemeClr val="bg1">
                    <a:lumMod val="50000"/>
                  </a:schemeClr>
                </a:solidFill>
                <a:latin typeface="Trebuchet MS" charset="0"/>
                <a:ea typeface="Trebuchet MS" charset="0"/>
                <a:cs typeface="Trebuchet MS" charset="0"/>
              </a:rPr>
              <a:t>Node</a:t>
            </a:r>
            <a:r>
              <a:rPr lang="de-CH" dirty="0">
                <a:solidFill>
                  <a:schemeClr val="bg1">
                    <a:lumMod val="50000"/>
                  </a:schemeClr>
                </a:solidFill>
                <a:latin typeface="Trebuchet MS" charset="0"/>
                <a:ea typeface="Trebuchet MS" charset="0"/>
                <a:cs typeface="Trebuchet MS" charset="0"/>
              </a:rPr>
              <a:t> </a:t>
            </a:r>
            <a:r>
              <a:rPr lang="de-CH" dirty="0" smtClean="0">
                <a:solidFill>
                  <a:schemeClr val="bg1">
                    <a:lumMod val="50000"/>
                  </a:schemeClr>
                </a:solidFill>
                <a:latin typeface="Trebuchet MS" charset="0"/>
                <a:ea typeface="Trebuchet MS" charset="0"/>
                <a:cs typeface="Trebuchet MS" charset="0"/>
              </a:rPr>
              <a:t>4</a:t>
            </a:r>
            <a:endParaRPr lang="de-CH" dirty="0">
              <a:solidFill>
                <a:schemeClr val="bg1">
                  <a:lumMod val="50000"/>
                </a:schemeClr>
              </a:solidFill>
              <a:latin typeface="Trebuchet MS" charset="0"/>
              <a:ea typeface="Trebuchet MS" charset="0"/>
              <a:cs typeface="Trebuchet MS" charset="0"/>
            </a:endParaRPr>
          </a:p>
        </p:txBody>
      </p:sp>
      <p:sp>
        <p:nvSpPr>
          <p:cNvPr id="45" name="Rechteck 3"/>
          <p:cNvSpPr/>
          <p:nvPr/>
        </p:nvSpPr>
        <p:spPr>
          <a:xfrm>
            <a:off x="201727" y="3011314"/>
            <a:ext cx="933559"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smtClean="0">
                <a:latin typeface="Trebuchet MS" charset="0"/>
                <a:ea typeface="Trebuchet MS" charset="0"/>
                <a:cs typeface="Trebuchet MS" charset="0"/>
              </a:rPr>
              <a:t>10 CPU</a:t>
            </a:r>
            <a:endParaRPr lang="de-CH" dirty="0">
              <a:latin typeface="Trebuchet MS" charset="0"/>
              <a:ea typeface="Trebuchet MS" charset="0"/>
              <a:cs typeface="Trebuchet MS" charset="0"/>
            </a:endParaRPr>
          </a:p>
        </p:txBody>
      </p:sp>
      <p:sp>
        <p:nvSpPr>
          <p:cNvPr id="46" name="Rechteck 3"/>
          <p:cNvSpPr/>
          <p:nvPr/>
        </p:nvSpPr>
        <p:spPr>
          <a:xfrm>
            <a:off x="1194979" y="3006985"/>
            <a:ext cx="933559"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smtClean="0">
                <a:latin typeface="Trebuchet MS" charset="0"/>
                <a:ea typeface="Trebuchet MS" charset="0"/>
                <a:cs typeface="Trebuchet MS" charset="0"/>
              </a:rPr>
              <a:t>10 CPU</a:t>
            </a:r>
            <a:endParaRPr lang="de-CH" dirty="0">
              <a:latin typeface="Trebuchet MS" charset="0"/>
              <a:ea typeface="Trebuchet MS" charset="0"/>
              <a:cs typeface="Trebuchet MS" charset="0"/>
            </a:endParaRPr>
          </a:p>
        </p:txBody>
      </p:sp>
      <p:sp>
        <p:nvSpPr>
          <p:cNvPr id="49" name="Rechteck 3"/>
          <p:cNvSpPr/>
          <p:nvPr/>
        </p:nvSpPr>
        <p:spPr>
          <a:xfrm>
            <a:off x="2451306" y="3011314"/>
            <a:ext cx="933559"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smtClean="0">
                <a:latin typeface="Trebuchet MS" charset="0"/>
                <a:ea typeface="Trebuchet MS" charset="0"/>
                <a:cs typeface="Trebuchet MS" charset="0"/>
              </a:rPr>
              <a:t>10 CPU</a:t>
            </a:r>
            <a:endParaRPr lang="de-CH" dirty="0">
              <a:latin typeface="Trebuchet MS" charset="0"/>
              <a:ea typeface="Trebuchet MS" charset="0"/>
              <a:cs typeface="Trebuchet MS" charset="0"/>
            </a:endParaRPr>
          </a:p>
        </p:txBody>
      </p:sp>
      <p:sp>
        <p:nvSpPr>
          <p:cNvPr id="50" name="Rechteck 3"/>
          <p:cNvSpPr/>
          <p:nvPr/>
        </p:nvSpPr>
        <p:spPr>
          <a:xfrm>
            <a:off x="3444558" y="3006985"/>
            <a:ext cx="933559"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smtClean="0">
                <a:latin typeface="Trebuchet MS" charset="0"/>
                <a:ea typeface="Trebuchet MS" charset="0"/>
                <a:cs typeface="Trebuchet MS" charset="0"/>
              </a:rPr>
              <a:t>10 CPU</a:t>
            </a:r>
            <a:endParaRPr lang="de-CH" dirty="0">
              <a:latin typeface="Trebuchet MS" charset="0"/>
              <a:ea typeface="Trebuchet MS" charset="0"/>
              <a:cs typeface="Trebuchet MS" charset="0"/>
            </a:endParaRPr>
          </a:p>
        </p:txBody>
      </p:sp>
      <p:sp>
        <p:nvSpPr>
          <p:cNvPr id="53" name="Rechteck 3"/>
          <p:cNvSpPr/>
          <p:nvPr/>
        </p:nvSpPr>
        <p:spPr>
          <a:xfrm>
            <a:off x="4700885" y="3011314"/>
            <a:ext cx="933559"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smtClean="0">
                <a:latin typeface="Trebuchet MS" charset="0"/>
                <a:ea typeface="Trebuchet MS" charset="0"/>
                <a:cs typeface="Trebuchet MS" charset="0"/>
              </a:rPr>
              <a:t>10 CPU</a:t>
            </a:r>
            <a:endParaRPr lang="de-CH" dirty="0">
              <a:latin typeface="Trebuchet MS" charset="0"/>
              <a:ea typeface="Trebuchet MS" charset="0"/>
              <a:cs typeface="Trebuchet MS" charset="0"/>
            </a:endParaRPr>
          </a:p>
        </p:txBody>
      </p:sp>
      <p:sp>
        <p:nvSpPr>
          <p:cNvPr id="54" name="Rechteck 3"/>
          <p:cNvSpPr/>
          <p:nvPr/>
        </p:nvSpPr>
        <p:spPr>
          <a:xfrm>
            <a:off x="5694137" y="3006985"/>
            <a:ext cx="933559"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smtClean="0">
                <a:latin typeface="Trebuchet MS" charset="0"/>
                <a:ea typeface="Trebuchet MS" charset="0"/>
                <a:cs typeface="Trebuchet MS" charset="0"/>
              </a:rPr>
              <a:t>10 CPU</a:t>
            </a:r>
            <a:endParaRPr lang="de-CH" dirty="0">
              <a:latin typeface="Trebuchet MS" charset="0"/>
              <a:ea typeface="Trebuchet MS" charset="0"/>
              <a:cs typeface="Trebuchet MS" charset="0"/>
            </a:endParaRPr>
          </a:p>
        </p:txBody>
      </p:sp>
      <p:sp>
        <p:nvSpPr>
          <p:cNvPr id="57" name="Rechteck 3"/>
          <p:cNvSpPr/>
          <p:nvPr/>
        </p:nvSpPr>
        <p:spPr>
          <a:xfrm>
            <a:off x="6950465" y="3011314"/>
            <a:ext cx="933559"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smtClean="0">
                <a:latin typeface="Trebuchet MS" charset="0"/>
                <a:ea typeface="Trebuchet MS" charset="0"/>
                <a:cs typeface="Trebuchet MS" charset="0"/>
              </a:rPr>
              <a:t>10 CPU</a:t>
            </a:r>
            <a:endParaRPr lang="de-CH" dirty="0">
              <a:latin typeface="Trebuchet MS" charset="0"/>
              <a:ea typeface="Trebuchet MS" charset="0"/>
              <a:cs typeface="Trebuchet MS" charset="0"/>
            </a:endParaRPr>
          </a:p>
        </p:txBody>
      </p:sp>
      <p:sp>
        <p:nvSpPr>
          <p:cNvPr id="58" name="Rechteck 3"/>
          <p:cNvSpPr/>
          <p:nvPr/>
        </p:nvSpPr>
        <p:spPr>
          <a:xfrm>
            <a:off x="7943717" y="3006985"/>
            <a:ext cx="933559"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smtClean="0">
                <a:latin typeface="Trebuchet MS" charset="0"/>
                <a:ea typeface="Trebuchet MS" charset="0"/>
                <a:cs typeface="Trebuchet MS" charset="0"/>
              </a:rPr>
              <a:t>10 CPU</a:t>
            </a:r>
            <a:endParaRPr lang="de-CH" dirty="0">
              <a:latin typeface="Trebuchet MS" charset="0"/>
              <a:ea typeface="Trebuchet MS" charset="0"/>
              <a:cs typeface="Trebuchet MS" charset="0"/>
            </a:endParaRPr>
          </a:p>
        </p:txBody>
      </p:sp>
      <p:sp>
        <p:nvSpPr>
          <p:cNvPr id="60" name="Textfeld 17"/>
          <p:cNvSpPr txBox="1"/>
          <p:nvPr/>
        </p:nvSpPr>
        <p:spPr>
          <a:xfrm>
            <a:off x="230372" y="4415687"/>
            <a:ext cx="5048177" cy="369332"/>
          </a:xfrm>
          <a:prstGeom prst="rect">
            <a:avLst/>
          </a:prstGeom>
          <a:noFill/>
        </p:spPr>
        <p:txBody>
          <a:bodyPr wrap="none" rtlCol="0">
            <a:spAutoFit/>
          </a:bodyPr>
          <a:lstStyle/>
          <a:p>
            <a:r>
              <a:rPr lang="de-CH" dirty="0" err="1" smtClean="0">
                <a:solidFill>
                  <a:schemeClr val="bg1"/>
                </a:solidFill>
                <a:latin typeface="Trebuchet MS" charset="0"/>
                <a:ea typeface="Trebuchet MS" charset="0"/>
                <a:cs typeface="Trebuchet MS" charset="0"/>
              </a:rPr>
              <a:t>Result</a:t>
            </a:r>
            <a:r>
              <a:rPr lang="de-CH" dirty="0" smtClean="0">
                <a:solidFill>
                  <a:schemeClr val="bg1"/>
                </a:solidFill>
                <a:latin typeface="Trebuchet MS" charset="0"/>
                <a:ea typeface="Trebuchet MS" charset="0"/>
                <a:cs typeface="Trebuchet MS" charset="0"/>
              </a:rPr>
              <a:t>:	16 </a:t>
            </a:r>
            <a:r>
              <a:rPr lang="de-CH" dirty="0" err="1" smtClean="0">
                <a:solidFill>
                  <a:schemeClr val="bg1"/>
                </a:solidFill>
                <a:latin typeface="Trebuchet MS" charset="0"/>
                <a:ea typeface="Trebuchet MS" charset="0"/>
                <a:cs typeface="Trebuchet MS" charset="0"/>
              </a:rPr>
              <a:t>geotiff</a:t>
            </a:r>
            <a:r>
              <a:rPr lang="de-CH" dirty="0" smtClean="0">
                <a:solidFill>
                  <a:schemeClr val="bg1"/>
                </a:solidFill>
                <a:latin typeface="Trebuchet MS" charset="0"/>
                <a:ea typeface="Trebuchet MS" charset="0"/>
                <a:cs typeface="Trebuchet MS" charset="0"/>
              </a:rPr>
              <a:t> </a:t>
            </a:r>
            <a:r>
              <a:rPr lang="de-CH" dirty="0" err="1" smtClean="0">
                <a:solidFill>
                  <a:schemeClr val="bg1"/>
                </a:solidFill>
                <a:latin typeface="Trebuchet MS" charset="0"/>
                <a:ea typeface="Trebuchet MS" charset="0"/>
                <a:cs typeface="Trebuchet MS" charset="0"/>
              </a:rPr>
              <a:t>raster</a:t>
            </a:r>
            <a:r>
              <a:rPr lang="de-CH" dirty="0" smtClean="0">
                <a:solidFill>
                  <a:schemeClr val="bg1"/>
                </a:solidFill>
                <a:latin typeface="Trebuchet MS" charset="0"/>
                <a:ea typeface="Trebuchet MS" charset="0"/>
                <a:cs typeface="Trebuchet MS" charset="0"/>
              </a:rPr>
              <a:t>: 1.tif, 2.tif, …, 16.tif</a:t>
            </a:r>
            <a:endParaRPr lang="de-CH" dirty="0">
              <a:solidFill>
                <a:schemeClr val="bg1"/>
              </a:solidFill>
              <a:latin typeface="Trebuchet MS" charset="0"/>
              <a:ea typeface="Trebuchet MS" charset="0"/>
              <a:cs typeface="Trebuchet MS" charset="0"/>
            </a:endParaRPr>
          </a:p>
        </p:txBody>
      </p:sp>
      <p:cxnSp>
        <p:nvCxnSpPr>
          <p:cNvPr id="59" name="Gerader Verbinder 58"/>
          <p:cNvCxnSpPr>
            <a:endCxn id="22" idx="0"/>
          </p:cNvCxnSpPr>
          <p:nvPr/>
        </p:nvCxnSpPr>
        <p:spPr>
          <a:xfrm flipH="1">
            <a:off x="1661759" y="737191"/>
            <a:ext cx="2857078" cy="1164010"/>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Gerader Verbinder 61"/>
          <p:cNvCxnSpPr>
            <a:stCxn id="9" idx="2"/>
            <a:endCxn id="31" idx="0"/>
          </p:cNvCxnSpPr>
          <p:nvPr/>
        </p:nvCxnSpPr>
        <p:spPr>
          <a:xfrm flipH="1">
            <a:off x="3911338" y="737191"/>
            <a:ext cx="607499" cy="1164010"/>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Gerader Verbinder 62"/>
          <p:cNvCxnSpPr>
            <a:stCxn id="9" idx="2"/>
            <a:endCxn id="34" idx="0"/>
          </p:cNvCxnSpPr>
          <p:nvPr/>
        </p:nvCxnSpPr>
        <p:spPr>
          <a:xfrm>
            <a:off x="4518837" y="737191"/>
            <a:ext cx="648828" cy="1168339"/>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Gerader Verbinder 64"/>
          <p:cNvCxnSpPr>
            <a:stCxn id="9" idx="2"/>
            <a:endCxn id="35" idx="0"/>
          </p:cNvCxnSpPr>
          <p:nvPr/>
        </p:nvCxnSpPr>
        <p:spPr>
          <a:xfrm>
            <a:off x="4518837" y="737191"/>
            <a:ext cx="1642080" cy="1164010"/>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Gerader Verbinder 65"/>
          <p:cNvCxnSpPr>
            <a:stCxn id="9" idx="2"/>
            <a:endCxn id="38" idx="0"/>
          </p:cNvCxnSpPr>
          <p:nvPr/>
        </p:nvCxnSpPr>
        <p:spPr>
          <a:xfrm>
            <a:off x="4518837" y="737191"/>
            <a:ext cx="2898408" cy="1168339"/>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Gerader Verbinder 67"/>
          <p:cNvCxnSpPr>
            <a:stCxn id="9" idx="2"/>
            <a:endCxn id="39" idx="0"/>
          </p:cNvCxnSpPr>
          <p:nvPr/>
        </p:nvCxnSpPr>
        <p:spPr>
          <a:xfrm>
            <a:off x="4518837" y="737191"/>
            <a:ext cx="3891660" cy="1164010"/>
          </a:xfrm>
          <a:prstGeom prst="line">
            <a:avLst/>
          </a:prstGeom>
        </p:spPr>
        <p:style>
          <a:lnRef idx="2">
            <a:schemeClr val="accent1"/>
          </a:lnRef>
          <a:fillRef idx="0">
            <a:schemeClr val="accent1"/>
          </a:fillRef>
          <a:effectRef idx="1">
            <a:schemeClr val="accent1"/>
          </a:effectRef>
          <a:fontRef idx="minor">
            <a:schemeClr val="tx1"/>
          </a:fontRef>
        </p:style>
      </p:cxnSp>
      <p:sp>
        <p:nvSpPr>
          <p:cNvPr id="34" name="Rechteck 3"/>
          <p:cNvSpPr/>
          <p:nvPr/>
        </p:nvSpPr>
        <p:spPr>
          <a:xfrm>
            <a:off x="4700885" y="1905530"/>
            <a:ext cx="933559"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smtClean="0">
                <a:latin typeface="Trebuchet MS" charset="0"/>
                <a:ea typeface="Trebuchet MS" charset="0"/>
                <a:cs typeface="Trebuchet MS" charset="0"/>
              </a:rPr>
              <a:t>10 CPU</a:t>
            </a:r>
            <a:endParaRPr lang="de-CH" dirty="0">
              <a:latin typeface="Trebuchet MS" charset="0"/>
              <a:ea typeface="Trebuchet MS" charset="0"/>
              <a:cs typeface="Trebuchet MS" charset="0"/>
            </a:endParaRPr>
          </a:p>
        </p:txBody>
      </p:sp>
      <p:sp>
        <p:nvSpPr>
          <p:cNvPr id="35" name="Rechteck 3"/>
          <p:cNvSpPr/>
          <p:nvPr/>
        </p:nvSpPr>
        <p:spPr>
          <a:xfrm>
            <a:off x="5694137" y="1901201"/>
            <a:ext cx="933559"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smtClean="0">
                <a:latin typeface="Trebuchet MS" charset="0"/>
                <a:ea typeface="Trebuchet MS" charset="0"/>
                <a:cs typeface="Trebuchet MS" charset="0"/>
              </a:rPr>
              <a:t>10 CPU</a:t>
            </a:r>
            <a:endParaRPr lang="de-CH" dirty="0">
              <a:latin typeface="Trebuchet MS" charset="0"/>
              <a:ea typeface="Trebuchet MS" charset="0"/>
              <a:cs typeface="Trebuchet MS" charset="0"/>
            </a:endParaRPr>
          </a:p>
        </p:txBody>
      </p:sp>
      <p:sp>
        <p:nvSpPr>
          <p:cNvPr id="30" name="Rechteck 3"/>
          <p:cNvSpPr/>
          <p:nvPr/>
        </p:nvSpPr>
        <p:spPr>
          <a:xfrm>
            <a:off x="2451306" y="1905530"/>
            <a:ext cx="933559"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smtClean="0">
                <a:latin typeface="Trebuchet MS" charset="0"/>
                <a:ea typeface="Trebuchet MS" charset="0"/>
                <a:cs typeface="Trebuchet MS" charset="0"/>
              </a:rPr>
              <a:t>10 CPU</a:t>
            </a:r>
            <a:endParaRPr lang="de-CH" dirty="0">
              <a:latin typeface="Trebuchet MS" charset="0"/>
              <a:ea typeface="Trebuchet MS" charset="0"/>
              <a:cs typeface="Trebuchet MS" charset="0"/>
            </a:endParaRPr>
          </a:p>
        </p:txBody>
      </p:sp>
      <p:sp>
        <p:nvSpPr>
          <p:cNvPr id="31" name="Rechteck 3"/>
          <p:cNvSpPr/>
          <p:nvPr/>
        </p:nvSpPr>
        <p:spPr>
          <a:xfrm>
            <a:off x="3444558" y="1901201"/>
            <a:ext cx="933559"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smtClean="0">
                <a:latin typeface="Trebuchet MS" charset="0"/>
                <a:ea typeface="Trebuchet MS" charset="0"/>
                <a:cs typeface="Trebuchet MS" charset="0"/>
              </a:rPr>
              <a:t>10 CPU</a:t>
            </a:r>
            <a:endParaRPr lang="de-CH" dirty="0">
              <a:latin typeface="Trebuchet MS" charset="0"/>
              <a:ea typeface="Trebuchet MS" charset="0"/>
              <a:cs typeface="Trebuchet MS" charset="0"/>
            </a:endParaRPr>
          </a:p>
        </p:txBody>
      </p:sp>
      <p:sp>
        <p:nvSpPr>
          <p:cNvPr id="4" name="Rechteck 3"/>
          <p:cNvSpPr/>
          <p:nvPr/>
        </p:nvSpPr>
        <p:spPr>
          <a:xfrm>
            <a:off x="201727" y="1905530"/>
            <a:ext cx="933559"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smtClean="0">
                <a:latin typeface="Trebuchet MS" charset="0"/>
                <a:ea typeface="Trebuchet MS" charset="0"/>
                <a:cs typeface="Trebuchet MS" charset="0"/>
              </a:rPr>
              <a:t>10 CPU</a:t>
            </a:r>
            <a:endParaRPr lang="de-CH" dirty="0">
              <a:latin typeface="Trebuchet MS" charset="0"/>
              <a:ea typeface="Trebuchet MS" charset="0"/>
              <a:cs typeface="Trebuchet MS" charset="0"/>
            </a:endParaRPr>
          </a:p>
        </p:txBody>
      </p:sp>
      <p:sp>
        <p:nvSpPr>
          <p:cNvPr id="22" name="Rechteck 3"/>
          <p:cNvSpPr/>
          <p:nvPr/>
        </p:nvSpPr>
        <p:spPr>
          <a:xfrm>
            <a:off x="1194979" y="1901201"/>
            <a:ext cx="933559"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smtClean="0">
                <a:latin typeface="Trebuchet MS" charset="0"/>
                <a:ea typeface="Trebuchet MS" charset="0"/>
                <a:cs typeface="Trebuchet MS" charset="0"/>
              </a:rPr>
              <a:t>10 CPU</a:t>
            </a:r>
            <a:endParaRPr lang="de-CH" dirty="0">
              <a:latin typeface="Trebuchet MS" charset="0"/>
              <a:ea typeface="Trebuchet MS" charset="0"/>
              <a:cs typeface="Trebuchet MS" charset="0"/>
            </a:endParaRPr>
          </a:p>
        </p:txBody>
      </p:sp>
      <p:sp>
        <p:nvSpPr>
          <p:cNvPr id="38" name="Rechteck 3"/>
          <p:cNvSpPr/>
          <p:nvPr/>
        </p:nvSpPr>
        <p:spPr>
          <a:xfrm>
            <a:off x="6950465" y="1905530"/>
            <a:ext cx="933559"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smtClean="0">
                <a:latin typeface="Trebuchet MS" charset="0"/>
                <a:ea typeface="Trebuchet MS" charset="0"/>
                <a:cs typeface="Trebuchet MS" charset="0"/>
              </a:rPr>
              <a:t>10 CPU</a:t>
            </a:r>
            <a:endParaRPr lang="de-CH" dirty="0">
              <a:latin typeface="Trebuchet MS" charset="0"/>
              <a:ea typeface="Trebuchet MS" charset="0"/>
              <a:cs typeface="Trebuchet MS" charset="0"/>
            </a:endParaRPr>
          </a:p>
        </p:txBody>
      </p:sp>
      <p:sp>
        <p:nvSpPr>
          <p:cNvPr id="39" name="Rechteck 3"/>
          <p:cNvSpPr/>
          <p:nvPr/>
        </p:nvSpPr>
        <p:spPr>
          <a:xfrm>
            <a:off x="7943717" y="1901201"/>
            <a:ext cx="933559"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dirty="0" smtClean="0">
                <a:latin typeface="Trebuchet MS" charset="0"/>
                <a:ea typeface="Trebuchet MS" charset="0"/>
                <a:cs typeface="Trebuchet MS" charset="0"/>
              </a:rPr>
              <a:t>10 CPU</a:t>
            </a:r>
            <a:endParaRPr lang="de-CH" dirty="0">
              <a:latin typeface="Trebuchet MS" charset="0"/>
              <a:ea typeface="Trebuchet MS" charset="0"/>
              <a:cs typeface="Trebuchet MS" charset="0"/>
            </a:endParaRPr>
          </a:p>
        </p:txBody>
      </p:sp>
      <p:sp>
        <p:nvSpPr>
          <p:cNvPr id="9" name="Rechteck 8"/>
          <p:cNvSpPr/>
          <p:nvPr/>
        </p:nvSpPr>
        <p:spPr>
          <a:xfrm>
            <a:off x="2310809" y="304800"/>
            <a:ext cx="4416056" cy="43239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de-CH" dirty="0" smtClean="0">
                <a:latin typeface="Trebuchet MS" charset="0"/>
                <a:ea typeface="Trebuchet MS" charset="0"/>
                <a:cs typeface="Trebuchet MS" charset="0"/>
              </a:rPr>
              <a:t>R </a:t>
            </a:r>
            <a:r>
              <a:rPr lang="de-CH" dirty="0" err="1" smtClean="0">
                <a:latin typeface="Trebuchet MS" charset="0"/>
                <a:ea typeface="Trebuchet MS" charset="0"/>
                <a:cs typeface="Trebuchet MS" charset="0"/>
              </a:rPr>
              <a:t>script</a:t>
            </a:r>
            <a:endParaRPr lang="de-CH" dirty="0">
              <a:latin typeface="Trebuchet MS" charset="0"/>
              <a:ea typeface="Trebuchet MS" charset="0"/>
              <a:cs typeface="Trebuchet MS" charset="0"/>
            </a:endParaRPr>
          </a:p>
        </p:txBody>
      </p:sp>
    </p:spTree>
    <p:extLst>
      <p:ext uri="{BB962C8B-B14F-4D97-AF65-F5344CB8AC3E}">
        <p14:creationId xmlns:p14="http://schemas.microsoft.com/office/powerpoint/2010/main" val="479909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a:t>
            </a:r>
            <a:endParaRPr lang="en-US" dirty="0"/>
          </a:p>
        </p:txBody>
      </p:sp>
      <p:sp>
        <p:nvSpPr>
          <p:cNvPr id="3" name="Content Placeholder 2"/>
          <p:cNvSpPr>
            <a:spLocks noGrp="1"/>
          </p:cNvSpPr>
          <p:nvPr>
            <p:ph idx="1"/>
          </p:nvPr>
        </p:nvSpPr>
        <p:spPr/>
        <p:txBody>
          <a:bodyPr>
            <a:normAutofit/>
          </a:bodyPr>
          <a:lstStyle/>
          <a:p>
            <a:r>
              <a:rPr lang="en-US" dirty="0" smtClean="0"/>
              <a:t>most information found on</a:t>
            </a:r>
          </a:p>
          <a:p>
            <a:pPr marL="457200" lvl="1" indent="0">
              <a:buNone/>
            </a:pPr>
            <a:r>
              <a:rPr lang="en-US" dirty="0" smtClean="0">
                <a:solidFill>
                  <a:srgbClr val="FDFF7F"/>
                </a:solidFill>
              </a:rPr>
              <a:t>http://</a:t>
            </a:r>
            <a:r>
              <a:rPr lang="en-US" dirty="0" err="1" smtClean="0">
                <a:solidFill>
                  <a:srgbClr val="FDFF7F"/>
                </a:solidFill>
              </a:rPr>
              <a:t>hyperion.wsl.ch</a:t>
            </a:r>
            <a:endParaRPr lang="en-US" dirty="0" smtClean="0">
              <a:solidFill>
                <a:srgbClr val="FDFF7F"/>
              </a:solidFill>
            </a:endParaRPr>
          </a:p>
          <a:p>
            <a:r>
              <a:rPr lang="en-US" dirty="0" smtClean="0"/>
              <a:t>contact us in case of questions</a:t>
            </a:r>
          </a:p>
          <a:p>
            <a:pPr lvl="1"/>
            <a:r>
              <a:rPr lang="en-US" dirty="0" smtClean="0"/>
              <a:t>happy to help</a:t>
            </a:r>
            <a:r>
              <a:rPr lang="mr-IN" dirty="0" smtClean="0"/>
              <a:t>…</a:t>
            </a:r>
            <a:endParaRPr lang="en-US" dirty="0" smtClean="0"/>
          </a:p>
          <a:p>
            <a:pPr marL="457200" lvl="1" indent="0">
              <a:buNone/>
            </a:pPr>
            <a:r>
              <a:rPr lang="de-CH" dirty="0" smtClean="0"/>
              <a:t>	</a:t>
            </a:r>
            <a:r>
              <a:rPr lang="mr-IN" dirty="0" smtClean="0"/>
              <a:t>…</a:t>
            </a:r>
            <a:r>
              <a:rPr lang="en-US" dirty="0" smtClean="0"/>
              <a:t>up to a certain limit</a:t>
            </a:r>
            <a:r>
              <a:rPr lang="de-CH" dirty="0"/>
              <a:t>.</a:t>
            </a:r>
            <a:endParaRPr lang="en-US" dirty="0" smtClean="0"/>
          </a:p>
        </p:txBody>
      </p:sp>
      <p:pic>
        <p:nvPicPr>
          <p:cNvPr id="1026" name="Picture 2" descr="mage result for fragen"/>
          <p:cNvPicPr>
            <a:picLocks noChangeAspect="1" noChangeArrowheads="1"/>
          </p:cNvPicPr>
          <p:nvPr/>
        </p:nvPicPr>
        <p:blipFill rotWithShape="1">
          <a:blip r:embed="rId3">
            <a:extLst>
              <a:ext uri="{28A0092B-C50C-407E-A947-70E740481C1C}">
                <a14:useLocalDpi xmlns:a14="http://schemas.microsoft.com/office/drawing/2010/main" val="0"/>
              </a:ext>
            </a:extLst>
          </a:blip>
          <a:srcRect l="13509" t="1238" r="14698" b="6238"/>
          <a:stretch/>
        </p:blipFill>
        <p:spPr bwMode="auto">
          <a:xfrm>
            <a:off x="6703970" y="1309663"/>
            <a:ext cx="1982830" cy="255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39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Information</a:t>
            </a:r>
            <a:endParaRPr lang="en-US" dirty="0"/>
          </a:p>
        </p:txBody>
      </p:sp>
      <p:sp>
        <p:nvSpPr>
          <p:cNvPr id="3" name="Content Placeholder 2"/>
          <p:cNvSpPr>
            <a:spLocks noGrp="1"/>
          </p:cNvSpPr>
          <p:nvPr>
            <p:ph idx="1"/>
          </p:nvPr>
        </p:nvSpPr>
        <p:spPr>
          <a:xfrm>
            <a:off x="3004457" y="1200151"/>
            <a:ext cx="5682342" cy="3394472"/>
          </a:xfrm>
        </p:spPr>
        <p:txBody>
          <a:bodyPr/>
          <a:lstStyle/>
          <a:p>
            <a:r>
              <a:rPr lang="en-US" dirty="0" err="1" smtClean="0"/>
              <a:t>Dalco</a:t>
            </a:r>
            <a:r>
              <a:rPr lang="en-US" dirty="0" smtClean="0"/>
              <a:t> Cluster</a:t>
            </a:r>
          </a:p>
          <a:p>
            <a:r>
              <a:rPr lang="en-US" dirty="0" smtClean="0"/>
              <a:t>Linux </a:t>
            </a:r>
            <a:r>
              <a:rPr lang="en-US" dirty="0"/>
              <a:t>Operating System (CentOS </a:t>
            </a:r>
            <a:r>
              <a:rPr lang="en-US" dirty="0" smtClean="0"/>
              <a:t>7)</a:t>
            </a:r>
          </a:p>
          <a:p>
            <a:r>
              <a:rPr lang="en-US" dirty="0" smtClean="0"/>
              <a:t>Plant Protection Lab</a:t>
            </a:r>
            <a:endParaRPr lang="en-US" dirty="0"/>
          </a:p>
        </p:txBody>
      </p:sp>
      <p:pic>
        <p:nvPicPr>
          <p:cNvPr id="2050" name="Picture 2" descr="http://hyperion.wsl.ch/images/hyper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3229"/>
            <a:ext cx="2026849" cy="3803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86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6550" y="3305176"/>
            <a:ext cx="7772400" cy="1021556"/>
          </a:xfrm>
        </p:spPr>
        <p:txBody>
          <a:bodyPr/>
          <a:lstStyle/>
          <a:p>
            <a:r>
              <a:rPr lang="en-US" dirty="0" smtClean="0"/>
              <a:t>Thank you!</a:t>
            </a:r>
            <a:endParaRPr lang="en-US" dirty="0"/>
          </a:p>
        </p:txBody>
      </p:sp>
      <p:sp>
        <p:nvSpPr>
          <p:cNvPr id="5" name="Text Placeholder 4"/>
          <p:cNvSpPr>
            <a:spLocks noGrp="1"/>
          </p:cNvSpPr>
          <p:nvPr>
            <p:ph type="body" idx="1"/>
          </p:nvPr>
        </p:nvSpPr>
        <p:spPr>
          <a:xfrm>
            <a:off x="356550" y="1374987"/>
            <a:ext cx="7772400" cy="1930188"/>
          </a:xfrm>
        </p:spPr>
        <p:txBody>
          <a:bodyPr>
            <a:normAutofit/>
          </a:bodyPr>
          <a:lstStyle/>
          <a:p>
            <a:r>
              <a:rPr lang="en-US" dirty="0" smtClean="0"/>
              <a:t>Dirk N. Karger</a:t>
            </a:r>
          </a:p>
          <a:p>
            <a:r>
              <a:rPr lang="en-US" dirty="0" err="1" smtClean="0"/>
              <a:t>dirk.karger@wsl.ch</a:t>
            </a:r>
            <a:endParaRPr lang="en-US" dirty="0"/>
          </a:p>
          <a:p>
            <a:endParaRPr lang="en-US" dirty="0" smtClean="0"/>
          </a:p>
          <a:p>
            <a:r>
              <a:rPr lang="en-US" dirty="0" smtClean="0"/>
              <a:t>Rafael Wüest </a:t>
            </a:r>
            <a:r>
              <a:rPr lang="en-US" dirty="0" err="1" smtClean="0"/>
              <a:t>Karpati</a:t>
            </a:r>
            <a:endParaRPr lang="en-US" dirty="0" smtClean="0"/>
          </a:p>
          <a:p>
            <a:r>
              <a:rPr lang="en-US" dirty="0" err="1" smtClean="0"/>
              <a:t>rafael.wueest@wsl.ch</a:t>
            </a:r>
            <a:endParaRPr lang="en-US" dirty="0" smtClean="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6484"/>
          <a:stretch/>
        </p:blipFill>
        <p:spPr>
          <a:xfrm>
            <a:off x="3405051" y="191653"/>
            <a:ext cx="5895703" cy="4135079"/>
          </a:xfrm>
          <a:prstGeom prst="rect">
            <a:avLst/>
          </a:prstGeom>
          <a:effectLst>
            <a:softEdge rad="787400"/>
          </a:effectLst>
        </p:spPr>
      </p:pic>
    </p:spTree>
    <p:extLst>
      <p:ext uri="{BB962C8B-B14F-4D97-AF65-F5344CB8AC3E}">
        <p14:creationId xmlns:p14="http://schemas.microsoft.com/office/powerpoint/2010/main" val="925629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3411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2202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INTERACTIVE SESSION</a:t>
            </a:r>
            <a:endParaRPr lang="en-US" dirty="0"/>
          </a:p>
        </p:txBody>
      </p:sp>
      <p:sp>
        <p:nvSpPr>
          <p:cNvPr id="3" name="Content Placeholder 2"/>
          <p:cNvSpPr>
            <a:spLocks noGrp="1"/>
          </p:cNvSpPr>
          <p:nvPr>
            <p:ph idx="1"/>
          </p:nvPr>
        </p:nvSpPr>
        <p:spPr/>
        <p:txBody>
          <a:bodyPr/>
          <a:lstStyle/>
          <a:p>
            <a:r>
              <a:rPr lang="en-US" dirty="0" smtClean="0"/>
              <a:t>using </a:t>
            </a:r>
            <a:r>
              <a:rPr lang="en-US" dirty="0" err="1" smtClean="0">
                <a:solidFill>
                  <a:schemeClr val="bg1">
                    <a:lumMod val="75000"/>
                  </a:schemeClr>
                </a:solidFill>
                <a:latin typeface="Lucida Console" charset="0"/>
                <a:ea typeface="Lucida Console" charset="0"/>
                <a:cs typeface="Lucida Console" charset="0"/>
              </a:rPr>
              <a:t>srun</a:t>
            </a:r>
            <a:endParaRPr lang="en-US" dirty="0" smtClean="0">
              <a:solidFill>
                <a:schemeClr val="bg1">
                  <a:lumMod val="75000"/>
                </a:schemeClr>
              </a:solidFill>
              <a:latin typeface="Lucida Console" charset="0"/>
              <a:ea typeface="Lucida Console" charset="0"/>
              <a:cs typeface="Lucida Console"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451" y="1908316"/>
            <a:ext cx="4117262" cy="458748"/>
          </a:xfrm>
          <a:prstGeom prst="rect">
            <a:avLst/>
          </a:prstGeom>
        </p:spPr>
      </p:pic>
    </p:spTree>
    <p:extLst>
      <p:ext uri="{BB962C8B-B14F-4D97-AF65-F5344CB8AC3E}">
        <p14:creationId xmlns:p14="http://schemas.microsoft.com/office/powerpoint/2010/main" val="20846228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a:t>
            </a:r>
            <a:r>
              <a:rPr lang="en-US" dirty="0" smtClean="0"/>
              <a:t>ARRAY BATCH </a:t>
            </a:r>
            <a:r>
              <a:rPr lang="en-US" dirty="0"/>
              <a:t>SCRIPT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000" y="1386692"/>
            <a:ext cx="8460000" cy="2801164"/>
          </a:xfrm>
          <a:prstGeom prst="rect">
            <a:avLst/>
          </a:prstGeom>
        </p:spPr>
      </p:pic>
      <p:sp>
        <p:nvSpPr>
          <p:cNvPr id="7" name="Rectangle 6"/>
          <p:cNvSpPr/>
          <p:nvPr/>
        </p:nvSpPr>
        <p:spPr>
          <a:xfrm>
            <a:off x="342000" y="2693035"/>
            <a:ext cx="2616353" cy="548515"/>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254647" y="3795788"/>
            <a:ext cx="2428542" cy="352696"/>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644409" y="2228628"/>
            <a:ext cx="3799530" cy="1477328"/>
          </a:xfrm>
          <a:prstGeom prst="rect">
            <a:avLst/>
          </a:prstGeom>
          <a:noFill/>
          <a:ln>
            <a:solidFill>
              <a:schemeClr val="tx1"/>
            </a:solidFill>
          </a:ln>
        </p:spPr>
        <p:txBody>
          <a:bodyPr wrap="square" rtlCol="0">
            <a:spAutoFit/>
          </a:bodyPr>
          <a:lstStyle/>
          <a:p>
            <a:r>
              <a:rPr lang="en-US" dirty="0" smtClean="0">
                <a:solidFill>
                  <a:srgbClr val="FF0000"/>
                </a:solidFill>
                <a:latin typeface="Trebuchet MS" charset="0"/>
                <a:ea typeface="Trebuchet MS" charset="0"/>
                <a:cs typeface="Trebuchet MS" charset="0"/>
              </a:rPr>
              <a:t>Starts 16 R instances,</a:t>
            </a:r>
          </a:p>
          <a:p>
            <a:r>
              <a:rPr lang="en-US" dirty="0" smtClean="0">
                <a:solidFill>
                  <a:srgbClr val="FF0000"/>
                </a:solidFill>
                <a:latin typeface="Trebuchet MS" charset="0"/>
                <a:ea typeface="Trebuchet MS" charset="0"/>
                <a:cs typeface="Trebuchet MS" charset="0"/>
              </a:rPr>
              <a:t>each of which gets</a:t>
            </a:r>
          </a:p>
          <a:p>
            <a:r>
              <a:rPr lang="en-US" dirty="0" smtClean="0">
                <a:solidFill>
                  <a:srgbClr val="FF0000"/>
                </a:solidFill>
                <a:latin typeface="Trebuchet MS" charset="0"/>
                <a:ea typeface="Trebuchet MS" charset="0"/>
                <a:cs typeface="Trebuchet MS" charset="0"/>
              </a:rPr>
              <a:t>one CPUs assigned</a:t>
            </a:r>
          </a:p>
          <a:p>
            <a:r>
              <a:rPr lang="en-US" dirty="0" smtClean="0">
                <a:solidFill>
                  <a:srgbClr val="FF0000"/>
                </a:solidFill>
                <a:latin typeface="Trebuchet MS" charset="0"/>
                <a:ea typeface="Trebuchet MS" charset="0"/>
                <a:cs typeface="Trebuchet MS" charset="0"/>
              </a:rPr>
              <a:t>and a unique SLURM_ARRAY_TASK_ID </a:t>
            </a:r>
            <a:endParaRPr lang="en-US" dirty="0">
              <a:solidFill>
                <a:srgbClr val="FF0000"/>
              </a:solidFill>
              <a:latin typeface="Trebuchet MS" charset="0"/>
              <a:ea typeface="Trebuchet MS" charset="0"/>
              <a:cs typeface="Trebuchet MS" charset="0"/>
            </a:endParaRPr>
          </a:p>
        </p:txBody>
      </p:sp>
      <p:sp>
        <p:nvSpPr>
          <p:cNvPr id="10" name="Right Arrow 9"/>
          <p:cNvSpPr/>
          <p:nvPr/>
        </p:nvSpPr>
        <p:spPr>
          <a:xfrm>
            <a:off x="3497718" y="2762750"/>
            <a:ext cx="788630" cy="409084"/>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7097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808074" y="1842975"/>
            <a:ext cx="7421526" cy="1623239"/>
          </a:xfrm>
          <a:prstGeom prst="rect">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de-CH" dirty="0" smtClean="0">
                <a:solidFill>
                  <a:schemeClr val="bg1">
                    <a:lumMod val="50000"/>
                  </a:schemeClr>
                </a:solidFill>
              </a:rPr>
              <a:t> </a:t>
            </a:r>
            <a:endParaRPr lang="de-CH" dirty="0">
              <a:solidFill>
                <a:schemeClr val="bg1">
                  <a:lumMod val="50000"/>
                </a:schemeClr>
              </a:solidFill>
            </a:endParaRPr>
          </a:p>
        </p:txBody>
      </p:sp>
      <p:cxnSp>
        <p:nvCxnSpPr>
          <p:cNvPr id="30" name="Gerader Verbinder 29"/>
          <p:cNvCxnSpPr>
            <a:stCxn id="9" idx="2"/>
            <a:endCxn id="13" idx="0"/>
          </p:cNvCxnSpPr>
          <p:nvPr/>
        </p:nvCxnSpPr>
        <p:spPr>
          <a:xfrm flipH="1">
            <a:off x="2254101" y="737191"/>
            <a:ext cx="2264736" cy="1555893"/>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Gerader Verbinder 20"/>
          <p:cNvCxnSpPr>
            <a:stCxn id="9" idx="2"/>
            <a:endCxn id="6" idx="0"/>
          </p:cNvCxnSpPr>
          <p:nvPr/>
        </p:nvCxnSpPr>
        <p:spPr>
          <a:xfrm flipH="1">
            <a:off x="1346790" y="737191"/>
            <a:ext cx="3172047" cy="1555893"/>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Gerader Verbinder 32"/>
          <p:cNvCxnSpPr>
            <a:stCxn id="9" idx="2"/>
          </p:cNvCxnSpPr>
          <p:nvPr/>
        </p:nvCxnSpPr>
        <p:spPr>
          <a:xfrm flipH="1">
            <a:off x="3161413" y="737191"/>
            <a:ext cx="1357424" cy="1555890"/>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Gerader Verbinder 35"/>
          <p:cNvCxnSpPr>
            <a:stCxn id="9" idx="2"/>
            <a:endCxn id="15" idx="0"/>
          </p:cNvCxnSpPr>
          <p:nvPr/>
        </p:nvCxnSpPr>
        <p:spPr>
          <a:xfrm flipH="1">
            <a:off x="4065181" y="737191"/>
            <a:ext cx="453656" cy="156297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Gerader Verbinder 38"/>
          <p:cNvCxnSpPr>
            <a:stCxn id="9" idx="2"/>
            <a:endCxn id="16" idx="0"/>
          </p:cNvCxnSpPr>
          <p:nvPr/>
        </p:nvCxnSpPr>
        <p:spPr>
          <a:xfrm>
            <a:off x="4518837" y="737191"/>
            <a:ext cx="450113" cy="156297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Gerader Verbinder 41"/>
          <p:cNvCxnSpPr>
            <a:stCxn id="9" idx="2"/>
            <a:endCxn id="17" idx="0"/>
          </p:cNvCxnSpPr>
          <p:nvPr/>
        </p:nvCxnSpPr>
        <p:spPr>
          <a:xfrm>
            <a:off x="4518837" y="737191"/>
            <a:ext cx="1353882" cy="1555893"/>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Gerader Verbinder 44"/>
          <p:cNvCxnSpPr>
            <a:stCxn id="9" idx="2"/>
            <a:endCxn id="19" idx="0"/>
          </p:cNvCxnSpPr>
          <p:nvPr/>
        </p:nvCxnSpPr>
        <p:spPr>
          <a:xfrm>
            <a:off x="4518837" y="737191"/>
            <a:ext cx="2257651" cy="1555890"/>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Gerader Verbinder 47"/>
          <p:cNvCxnSpPr>
            <a:stCxn id="9" idx="2"/>
            <a:endCxn id="20" idx="0"/>
          </p:cNvCxnSpPr>
          <p:nvPr/>
        </p:nvCxnSpPr>
        <p:spPr>
          <a:xfrm>
            <a:off x="4518837" y="737191"/>
            <a:ext cx="3161420" cy="155589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Gerader Verbinder 50"/>
          <p:cNvCxnSpPr>
            <a:stCxn id="9" idx="2"/>
            <a:endCxn id="25" idx="0"/>
          </p:cNvCxnSpPr>
          <p:nvPr/>
        </p:nvCxnSpPr>
        <p:spPr>
          <a:xfrm flipH="1">
            <a:off x="4065181" y="737191"/>
            <a:ext cx="453656" cy="2098142"/>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Gerader Verbinder 53"/>
          <p:cNvCxnSpPr>
            <a:stCxn id="9" idx="2"/>
            <a:endCxn id="24" idx="0"/>
          </p:cNvCxnSpPr>
          <p:nvPr/>
        </p:nvCxnSpPr>
        <p:spPr>
          <a:xfrm flipH="1">
            <a:off x="3161412" y="737191"/>
            <a:ext cx="1357425" cy="2098142"/>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Gerader Verbinder 56"/>
          <p:cNvCxnSpPr>
            <a:stCxn id="9" idx="2"/>
            <a:endCxn id="23" idx="0"/>
          </p:cNvCxnSpPr>
          <p:nvPr/>
        </p:nvCxnSpPr>
        <p:spPr>
          <a:xfrm flipH="1">
            <a:off x="2254101" y="737191"/>
            <a:ext cx="2264736" cy="2091057"/>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Gerader Verbinder 59"/>
          <p:cNvCxnSpPr>
            <a:stCxn id="9" idx="2"/>
            <a:endCxn id="22" idx="0"/>
          </p:cNvCxnSpPr>
          <p:nvPr/>
        </p:nvCxnSpPr>
        <p:spPr>
          <a:xfrm flipH="1">
            <a:off x="1346790" y="737191"/>
            <a:ext cx="3172047" cy="2091057"/>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hteck 8"/>
          <p:cNvSpPr/>
          <p:nvPr/>
        </p:nvSpPr>
        <p:spPr>
          <a:xfrm>
            <a:off x="2310809" y="304800"/>
            <a:ext cx="4416056" cy="43239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de-CH" dirty="0" smtClean="0"/>
              <a:t>R </a:t>
            </a:r>
            <a:r>
              <a:rPr lang="de-CH" dirty="0" err="1" smtClean="0"/>
              <a:t>script</a:t>
            </a:r>
            <a:endParaRPr lang="de-CH" dirty="0"/>
          </a:p>
        </p:txBody>
      </p:sp>
      <p:sp>
        <p:nvSpPr>
          <p:cNvPr id="6" name="Rechteck 5"/>
          <p:cNvSpPr/>
          <p:nvPr/>
        </p:nvSpPr>
        <p:spPr>
          <a:xfrm>
            <a:off x="954272" y="2293084"/>
            <a:ext cx="785036"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200" dirty="0" err="1" smtClean="0"/>
              <a:t>ntask</a:t>
            </a:r>
            <a:r>
              <a:rPr lang="de-CH" sz="1200" dirty="0"/>
              <a:t>=</a:t>
            </a:r>
            <a:r>
              <a:rPr lang="de-CH" sz="1200" dirty="0" smtClean="0"/>
              <a:t>16</a:t>
            </a:r>
            <a:endParaRPr lang="de-CH" sz="1200" dirty="0"/>
          </a:p>
        </p:txBody>
      </p:sp>
      <p:sp>
        <p:nvSpPr>
          <p:cNvPr id="13" name="Rechteck 12"/>
          <p:cNvSpPr/>
          <p:nvPr/>
        </p:nvSpPr>
        <p:spPr>
          <a:xfrm>
            <a:off x="1861583" y="2293084"/>
            <a:ext cx="785036"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200" dirty="0" err="1"/>
              <a:t>ntask</a:t>
            </a:r>
            <a:r>
              <a:rPr lang="de-CH" sz="1200" dirty="0"/>
              <a:t>=16</a:t>
            </a:r>
          </a:p>
        </p:txBody>
      </p:sp>
      <p:sp>
        <p:nvSpPr>
          <p:cNvPr id="14" name="Rechteck 13"/>
          <p:cNvSpPr/>
          <p:nvPr/>
        </p:nvSpPr>
        <p:spPr>
          <a:xfrm>
            <a:off x="2768894" y="2300169"/>
            <a:ext cx="785036"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200" dirty="0" err="1"/>
              <a:t>ntask</a:t>
            </a:r>
            <a:r>
              <a:rPr lang="de-CH" sz="1200" dirty="0"/>
              <a:t>=16</a:t>
            </a:r>
          </a:p>
        </p:txBody>
      </p:sp>
      <p:sp>
        <p:nvSpPr>
          <p:cNvPr id="15" name="Rechteck 14"/>
          <p:cNvSpPr/>
          <p:nvPr/>
        </p:nvSpPr>
        <p:spPr>
          <a:xfrm>
            <a:off x="3672663" y="2300169"/>
            <a:ext cx="785036"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200" dirty="0" err="1"/>
              <a:t>ntask</a:t>
            </a:r>
            <a:r>
              <a:rPr lang="de-CH" sz="1200" dirty="0"/>
              <a:t>=16</a:t>
            </a:r>
          </a:p>
        </p:txBody>
      </p:sp>
      <p:sp>
        <p:nvSpPr>
          <p:cNvPr id="16" name="Rechteck 15"/>
          <p:cNvSpPr/>
          <p:nvPr/>
        </p:nvSpPr>
        <p:spPr>
          <a:xfrm>
            <a:off x="4576432" y="2300169"/>
            <a:ext cx="785036"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200" dirty="0" err="1"/>
              <a:t>ntask</a:t>
            </a:r>
            <a:r>
              <a:rPr lang="de-CH" sz="1200" dirty="0"/>
              <a:t>=16</a:t>
            </a:r>
          </a:p>
        </p:txBody>
      </p:sp>
      <p:sp>
        <p:nvSpPr>
          <p:cNvPr id="17" name="Rechteck 16"/>
          <p:cNvSpPr/>
          <p:nvPr/>
        </p:nvSpPr>
        <p:spPr>
          <a:xfrm>
            <a:off x="5480201" y="2293084"/>
            <a:ext cx="785036"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200" dirty="0" err="1"/>
              <a:t>ntask</a:t>
            </a:r>
            <a:r>
              <a:rPr lang="de-CH" sz="1200" dirty="0"/>
              <a:t>=16</a:t>
            </a:r>
          </a:p>
        </p:txBody>
      </p:sp>
      <p:sp>
        <p:nvSpPr>
          <p:cNvPr id="19" name="Rechteck 18"/>
          <p:cNvSpPr/>
          <p:nvPr/>
        </p:nvSpPr>
        <p:spPr>
          <a:xfrm>
            <a:off x="6383970" y="2293081"/>
            <a:ext cx="785036"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200" dirty="0" err="1"/>
              <a:t>ntask</a:t>
            </a:r>
            <a:r>
              <a:rPr lang="de-CH" sz="1200" dirty="0"/>
              <a:t>=16</a:t>
            </a:r>
          </a:p>
        </p:txBody>
      </p:sp>
      <p:sp>
        <p:nvSpPr>
          <p:cNvPr id="20" name="Rechteck 19"/>
          <p:cNvSpPr/>
          <p:nvPr/>
        </p:nvSpPr>
        <p:spPr>
          <a:xfrm>
            <a:off x="7287739" y="2293081"/>
            <a:ext cx="785036"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200" dirty="0" err="1"/>
              <a:t>ntask</a:t>
            </a:r>
            <a:r>
              <a:rPr lang="de-CH" sz="1200" dirty="0"/>
              <a:t>=16</a:t>
            </a:r>
          </a:p>
        </p:txBody>
      </p:sp>
      <p:sp>
        <p:nvSpPr>
          <p:cNvPr id="22" name="Rechteck 21"/>
          <p:cNvSpPr/>
          <p:nvPr/>
        </p:nvSpPr>
        <p:spPr>
          <a:xfrm>
            <a:off x="954272" y="2828248"/>
            <a:ext cx="785036"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200" dirty="0" err="1"/>
              <a:t>ntask</a:t>
            </a:r>
            <a:r>
              <a:rPr lang="de-CH" sz="1200" dirty="0"/>
              <a:t>=16</a:t>
            </a:r>
          </a:p>
        </p:txBody>
      </p:sp>
      <p:sp>
        <p:nvSpPr>
          <p:cNvPr id="23" name="Rechteck 22"/>
          <p:cNvSpPr/>
          <p:nvPr/>
        </p:nvSpPr>
        <p:spPr>
          <a:xfrm>
            <a:off x="1861583" y="2828248"/>
            <a:ext cx="785036"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200" dirty="0" err="1"/>
              <a:t>ntask</a:t>
            </a:r>
            <a:r>
              <a:rPr lang="de-CH" sz="1200" dirty="0"/>
              <a:t>=16</a:t>
            </a:r>
          </a:p>
        </p:txBody>
      </p:sp>
      <p:sp>
        <p:nvSpPr>
          <p:cNvPr id="24" name="Rechteck 23"/>
          <p:cNvSpPr/>
          <p:nvPr/>
        </p:nvSpPr>
        <p:spPr>
          <a:xfrm>
            <a:off x="2768894" y="2835333"/>
            <a:ext cx="785036"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200" dirty="0" err="1"/>
              <a:t>ntask</a:t>
            </a:r>
            <a:r>
              <a:rPr lang="de-CH" sz="1200" dirty="0"/>
              <a:t>=16</a:t>
            </a:r>
          </a:p>
        </p:txBody>
      </p:sp>
      <p:sp>
        <p:nvSpPr>
          <p:cNvPr id="25" name="Rechteck 24"/>
          <p:cNvSpPr/>
          <p:nvPr/>
        </p:nvSpPr>
        <p:spPr>
          <a:xfrm>
            <a:off x="3672663" y="2835333"/>
            <a:ext cx="785036" cy="3827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CH" sz="1200" dirty="0" err="1"/>
              <a:t>ntask</a:t>
            </a:r>
            <a:r>
              <a:rPr lang="de-CH" sz="1200" dirty="0"/>
              <a:t>=16</a:t>
            </a:r>
          </a:p>
        </p:txBody>
      </p:sp>
      <p:sp>
        <p:nvSpPr>
          <p:cNvPr id="26" name="Rechteck 25"/>
          <p:cNvSpPr/>
          <p:nvPr/>
        </p:nvSpPr>
        <p:spPr>
          <a:xfrm>
            <a:off x="4576432" y="2835333"/>
            <a:ext cx="785036" cy="38277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CH" dirty="0" smtClean="0"/>
              <a:t>1 CPU</a:t>
            </a:r>
            <a:endParaRPr lang="de-CH" dirty="0"/>
          </a:p>
        </p:txBody>
      </p:sp>
      <p:sp>
        <p:nvSpPr>
          <p:cNvPr id="27" name="Rechteck 26"/>
          <p:cNvSpPr/>
          <p:nvPr/>
        </p:nvSpPr>
        <p:spPr>
          <a:xfrm>
            <a:off x="5480201" y="2828248"/>
            <a:ext cx="785036" cy="38277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CH" dirty="0" smtClean="0"/>
              <a:t>1 CPU</a:t>
            </a:r>
            <a:endParaRPr lang="de-CH" dirty="0"/>
          </a:p>
        </p:txBody>
      </p:sp>
      <p:sp>
        <p:nvSpPr>
          <p:cNvPr id="28" name="Rechteck 27"/>
          <p:cNvSpPr/>
          <p:nvPr/>
        </p:nvSpPr>
        <p:spPr>
          <a:xfrm>
            <a:off x="6383970" y="2828245"/>
            <a:ext cx="785036" cy="38277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CH" dirty="0" smtClean="0"/>
              <a:t>1 CPU</a:t>
            </a:r>
            <a:endParaRPr lang="de-CH" dirty="0"/>
          </a:p>
        </p:txBody>
      </p:sp>
      <p:sp>
        <p:nvSpPr>
          <p:cNvPr id="29" name="Rechteck 28"/>
          <p:cNvSpPr/>
          <p:nvPr/>
        </p:nvSpPr>
        <p:spPr>
          <a:xfrm>
            <a:off x="7287739" y="2828245"/>
            <a:ext cx="785036" cy="38277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de-CH" dirty="0" smtClean="0"/>
              <a:t>1 CPU</a:t>
            </a:r>
            <a:endParaRPr lang="de-CH" dirty="0"/>
          </a:p>
        </p:txBody>
      </p:sp>
      <p:sp>
        <p:nvSpPr>
          <p:cNvPr id="63" name="Textfeld 62"/>
          <p:cNvSpPr txBox="1"/>
          <p:nvPr/>
        </p:nvSpPr>
        <p:spPr>
          <a:xfrm>
            <a:off x="4136781" y="1873746"/>
            <a:ext cx="862737" cy="369332"/>
          </a:xfrm>
          <a:prstGeom prst="rect">
            <a:avLst/>
          </a:prstGeom>
          <a:noFill/>
        </p:spPr>
        <p:txBody>
          <a:bodyPr wrap="none" rtlCol="0">
            <a:spAutoFit/>
          </a:bodyPr>
          <a:lstStyle/>
          <a:p>
            <a:r>
              <a:rPr lang="de-CH" dirty="0" err="1" smtClean="0">
                <a:solidFill>
                  <a:schemeClr val="bg1">
                    <a:lumMod val="50000"/>
                  </a:schemeClr>
                </a:solidFill>
              </a:rPr>
              <a:t>Node</a:t>
            </a:r>
            <a:r>
              <a:rPr lang="de-CH" dirty="0" smtClean="0">
                <a:solidFill>
                  <a:schemeClr val="bg1">
                    <a:lumMod val="50000"/>
                  </a:schemeClr>
                </a:solidFill>
              </a:rPr>
              <a:t> 1</a:t>
            </a:r>
            <a:endParaRPr lang="de-CH" dirty="0">
              <a:solidFill>
                <a:schemeClr val="bg1">
                  <a:lumMod val="50000"/>
                </a:schemeClr>
              </a:solidFill>
            </a:endParaRPr>
          </a:p>
        </p:txBody>
      </p:sp>
      <p:sp>
        <p:nvSpPr>
          <p:cNvPr id="34" name="Textfeld 33"/>
          <p:cNvSpPr txBox="1"/>
          <p:nvPr/>
        </p:nvSpPr>
        <p:spPr>
          <a:xfrm>
            <a:off x="230372" y="4415687"/>
            <a:ext cx="4702056" cy="369332"/>
          </a:xfrm>
          <a:prstGeom prst="rect">
            <a:avLst/>
          </a:prstGeom>
          <a:noFill/>
        </p:spPr>
        <p:txBody>
          <a:bodyPr wrap="none" rtlCol="0">
            <a:spAutoFit/>
          </a:bodyPr>
          <a:lstStyle/>
          <a:p>
            <a:r>
              <a:rPr lang="de-CH" dirty="0" err="1" smtClean="0">
                <a:solidFill>
                  <a:schemeClr val="bg1"/>
                </a:solidFill>
              </a:rPr>
              <a:t>Result</a:t>
            </a:r>
            <a:r>
              <a:rPr lang="de-CH" dirty="0" smtClean="0">
                <a:solidFill>
                  <a:schemeClr val="bg1"/>
                </a:solidFill>
              </a:rPr>
              <a:t>:	256 </a:t>
            </a:r>
            <a:r>
              <a:rPr lang="de-CH" dirty="0" err="1" smtClean="0">
                <a:solidFill>
                  <a:schemeClr val="bg1"/>
                </a:solidFill>
              </a:rPr>
              <a:t>files</a:t>
            </a:r>
            <a:r>
              <a:rPr lang="de-CH" dirty="0" smtClean="0">
                <a:solidFill>
                  <a:schemeClr val="bg1"/>
                </a:solidFill>
              </a:rPr>
              <a:t>: 1_1.txt, 1_2.txt, …, 16_16.txt</a:t>
            </a:r>
            <a:endParaRPr lang="de-CH" dirty="0">
              <a:solidFill>
                <a:schemeClr val="bg1"/>
              </a:solidFill>
            </a:endParaRPr>
          </a:p>
        </p:txBody>
      </p:sp>
    </p:spTree>
    <p:extLst>
      <p:ext uri="{BB962C8B-B14F-4D97-AF65-F5344CB8AC3E}">
        <p14:creationId xmlns:p14="http://schemas.microsoft.com/office/powerpoint/2010/main" val="755919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559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1279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4640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42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Information</a:t>
            </a:r>
            <a:endParaRPr lang="en-US" dirty="0"/>
          </a:p>
        </p:txBody>
      </p:sp>
      <p:sp>
        <p:nvSpPr>
          <p:cNvPr id="463" name="Content Placeholder 462"/>
          <p:cNvSpPr>
            <a:spLocks noGrp="1"/>
          </p:cNvSpPr>
          <p:nvPr>
            <p:ph idx="1"/>
          </p:nvPr>
        </p:nvSpPr>
        <p:spPr>
          <a:xfrm>
            <a:off x="4320000" y="1188000"/>
            <a:ext cx="4733108" cy="3028836"/>
          </a:xfrm>
        </p:spPr>
        <p:txBody>
          <a:bodyPr>
            <a:normAutofit/>
          </a:bodyPr>
          <a:lstStyle/>
          <a:p>
            <a:r>
              <a:rPr lang="en-US" dirty="0" smtClean="0">
                <a:solidFill>
                  <a:schemeClr val="accent3">
                    <a:lumMod val="50000"/>
                  </a:schemeClr>
                </a:solidFill>
              </a:rPr>
              <a:t>Master Node (1)</a:t>
            </a:r>
          </a:p>
          <a:p>
            <a:r>
              <a:rPr lang="en-US" dirty="0" smtClean="0">
                <a:solidFill>
                  <a:schemeClr val="accent3"/>
                </a:solidFill>
              </a:rPr>
              <a:t>Compute Nodes (56)</a:t>
            </a:r>
          </a:p>
          <a:p>
            <a:r>
              <a:rPr lang="en-US" dirty="0" smtClean="0">
                <a:solidFill>
                  <a:schemeClr val="accent3">
                    <a:lumMod val="60000"/>
                    <a:lumOff val="40000"/>
                  </a:schemeClr>
                </a:solidFill>
              </a:rPr>
              <a:t>Storage Server (2)</a:t>
            </a:r>
          </a:p>
          <a:p>
            <a:r>
              <a:rPr lang="en-US" dirty="0">
                <a:solidFill>
                  <a:schemeClr val="bg1">
                    <a:lumMod val="75000"/>
                  </a:schemeClr>
                </a:solidFill>
              </a:rPr>
              <a:t>Omni-Path </a:t>
            </a:r>
            <a:r>
              <a:rPr lang="en-US" dirty="0" smtClean="0">
                <a:solidFill>
                  <a:schemeClr val="bg1">
                    <a:lumMod val="75000"/>
                  </a:schemeClr>
                </a:solidFill>
              </a:rPr>
              <a:t>100 </a:t>
            </a:r>
            <a:r>
              <a:rPr lang="en-US" dirty="0" err="1" smtClean="0">
                <a:solidFill>
                  <a:schemeClr val="bg1">
                    <a:lumMod val="75000"/>
                  </a:schemeClr>
                </a:solidFill>
              </a:rPr>
              <a:t>GBit</a:t>
            </a:r>
            <a:r>
              <a:rPr lang="en-US" dirty="0" smtClean="0">
                <a:solidFill>
                  <a:schemeClr val="bg1">
                    <a:lumMod val="75000"/>
                  </a:schemeClr>
                </a:solidFill>
              </a:rPr>
              <a:t>/s</a:t>
            </a:r>
          </a:p>
          <a:p>
            <a:r>
              <a:rPr lang="en-US" dirty="0" smtClean="0"/>
              <a:t>Ethernet 2 x 10 </a:t>
            </a:r>
            <a:r>
              <a:rPr lang="en-US" dirty="0" err="1" smtClean="0"/>
              <a:t>GBit</a:t>
            </a:r>
            <a:r>
              <a:rPr lang="en-US" dirty="0" smtClean="0"/>
              <a:t>/s</a:t>
            </a:r>
            <a:endParaRPr lang="en-US" dirty="0">
              <a:solidFill>
                <a:schemeClr val="accent3">
                  <a:lumMod val="40000"/>
                  <a:lumOff val="60000"/>
                </a:schemeClr>
              </a:solidFill>
            </a:endParaRPr>
          </a:p>
        </p:txBody>
      </p:sp>
      <p:grpSp>
        <p:nvGrpSpPr>
          <p:cNvPr id="484" name="Group 483"/>
          <p:cNvGrpSpPr/>
          <p:nvPr/>
        </p:nvGrpSpPr>
        <p:grpSpPr>
          <a:xfrm>
            <a:off x="448491" y="1541416"/>
            <a:ext cx="3627122" cy="3113313"/>
            <a:chOff x="448491" y="1541416"/>
            <a:chExt cx="3627122" cy="3113313"/>
          </a:xfrm>
        </p:grpSpPr>
        <p:sp>
          <p:nvSpPr>
            <p:cNvPr id="4" name="Rectangle 3"/>
            <p:cNvSpPr/>
            <p:nvPr/>
          </p:nvSpPr>
          <p:spPr>
            <a:xfrm>
              <a:off x="448491" y="1776547"/>
              <a:ext cx="526869" cy="535578"/>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994263" y="1541418"/>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301241" y="1541417"/>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2612572" y="1541417"/>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923903" y="1541417"/>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235234" y="1541416"/>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533503" y="1541416"/>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840481" y="1541416"/>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994263" y="1841865"/>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301241" y="1841864"/>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612572" y="1841864"/>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923903" y="1841864"/>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235234" y="1841863"/>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3503" y="1841863"/>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840481" y="1841863"/>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1994263" y="2142312"/>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2301241" y="2142311"/>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2612572" y="2142311"/>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923903" y="2142311"/>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3235234" y="2142310"/>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3533503" y="2142310"/>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3840481" y="2142310"/>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1994263" y="2442759"/>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2301241" y="2442758"/>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612572" y="2442758"/>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2923903" y="2442758"/>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3235234" y="2442757"/>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533503" y="2442757"/>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3840481" y="2442757"/>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94263" y="2764970"/>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2301241" y="2764969"/>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2612572" y="2764969"/>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2923903" y="2764969"/>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3235234" y="2764968"/>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3533503" y="2764968"/>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3840481" y="2764968"/>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1994263" y="3065417"/>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2301241" y="3065416"/>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2612572" y="3065416"/>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2923903" y="3065416"/>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3235234" y="3065415"/>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3533503" y="3065415"/>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3840481" y="3065415"/>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994263" y="3365864"/>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2301241" y="3365863"/>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2612572" y="3365863"/>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2923903" y="3365863"/>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3235234" y="3365862"/>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533503" y="3365862"/>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3840481" y="3365862"/>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1994263" y="3666311"/>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2301241" y="3666310"/>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2612572" y="3666310"/>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923903" y="3666310"/>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3235234" y="3666309"/>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3533503" y="3666309"/>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3840481" y="3666309"/>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 name="Straight Connector 68"/>
            <p:cNvCxnSpPr>
              <a:stCxn id="4" idx="3"/>
              <a:endCxn id="5" idx="1"/>
            </p:cNvCxnSpPr>
            <p:nvPr/>
          </p:nvCxnSpPr>
          <p:spPr>
            <a:xfrm flipV="1">
              <a:off x="975360" y="1658984"/>
              <a:ext cx="1018903" cy="385352"/>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a:stCxn id="4" idx="3"/>
              <a:endCxn id="19" idx="1"/>
            </p:cNvCxnSpPr>
            <p:nvPr/>
          </p:nvCxnSpPr>
          <p:spPr>
            <a:xfrm flipV="1">
              <a:off x="975360" y="1959431"/>
              <a:ext cx="1018903" cy="84905"/>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4" idx="3"/>
              <a:endCxn id="26" idx="1"/>
            </p:cNvCxnSpPr>
            <p:nvPr/>
          </p:nvCxnSpPr>
          <p:spPr>
            <a:xfrm>
              <a:off x="975360" y="2044336"/>
              <a:ext cx="1018903" cy="215542"/>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4" idx="3"/>
              <a:endCxn id="61" idx="1"/>
            </p:cNvCxnSpPr>
            <p:nvPr/>
          </p:nvCxnSpPr>
          <p:spPr>
            <a:xfrm>
              <a:off x="975360" y="2044336"/>
              <a:ext cx="1018903" cy="1739541"/>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86" name="Rectangle 85"/>
            <p:cNvSpPr/>
            <p:nvPr/>
          </p:nvSpPr>
          <p:spPr>
            <a:xfrm>
              <a:off x="455022" y="3130731"/>
              <a:ext cx="526869" cy="535578"/>
            </a:xfrm>
            <a:prstGeom prst="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7" name="Straight Connector 86"/>
            <p:cNvCxnSpPr>
              <a:stCxn id="4" idx="2"/>
              <a:endCxn id="86" idx="0"/>
            </p:cNvCxnSpPr>
            <p:nvPr/>
          </p:nvCxnSpPr>
          <p:spPr>
            <a:xfrm>
              <a:off x="711926" y="2312125"/>
              <a:ext cx="6531" cy="818606"/>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a:stCxn id="86" idx="3"/>
              <a:endCxn id="5" idx="1"/>
            </p:cNvCxnSpPr>
            <p:nvPr/>
          </p:nvCxnSpPr>
          <p:spPr>
            <a:xfrm flipV="1">
              <a:off x="981891" y="1658984"/>
              <a:ext cx="1012372" cy="1739536"/>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86" idx="3"/>
              <a:endCxn id="47" idx="1"/>
            </p:cNvCxnSpPr>
            <p:nvPr/>
          </p:nvCxnSpPr>
          <p:spPr>
            <a:xfrm flipV="1">
              <a:off x="981891" y="3182983"/>
              <a:ext cx="1012372" cy="215537"/>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86" idx="3"/>
              <a:endCxn id="54" idx="1"/>
            </p:cNvCxnSpPr>
            <p:nvPr/>
          </p:nvCxnSpPr>
          <p:spPr>
            <a:xfrm>
              <a:off x="981891" y="3398520"/>
              <a:ext cx="1012372" cy="8491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a:stCxn id="86" idx="3"/>
              <a:endCxn id="61" idx="1"/>
            </p:cNvCxnSpPr>
            <p:nvPr/>
          </p:nvCxnSpPr>
          <p:spPr>
            <a:xfrm>
              <a:off x="981891" y="3398520"/>
              <a:ext cx="1012372" cy="385357"/>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5" name="Elbow Connector 474"/>
            <p:cNvCxnSpPr>
              <a:stCxn id="86" idx="2"/>
            </p:cNvCxnSpPr>
            <p:nvPr/>
          </p:nvCxnSpPr>
          <p:spPr>
            <a:xfrm rot="16200000" flipH="1">
              <a:off x="616133" y="3768633"/>
              <a:ext cx="988420" cy="783772"/>
            </a:xfrm>
            <a:prstGeom prst="bentConnector3">
              <a:avLst>
                <a:gd name="adj1" fmla="val 57930"/>
              </a:avLst>
            </a:prstGeom>
            <a:ln w="88900" cmpd="dbl">
              <a:solidFill>
                <a:schemeClr val="bg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8117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405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 Specs</a:t>
            </a:r>
            <a:endParaRPr lang="en-US" dirty="0"/>
          </a:p>
        </p:txBody>
      </p:sp>
      <p:sp>
        <p:nvSpPr>
          <p:cNvPr id="3" name="Content Placeholder 2"/>
          <p:cNvSpPr>
            <a:spLocks noGrp="1"/>
          </p:cNvSpPr>
          <p:nvPr>
            <p:ph idx="1"/>
          </p:nvPr>
        </p:nvSpPr>
        <p:spPr>
          <a:xfrm>
            <a:off x="4320000" y="1188000"/>
            <a:ext cx="4306389" cy="3394472"/>
          </a:xfrm>
        </p:spPr>
        <p:txBody>
          <a:bodyPr/>
          <a:lstStyle/>
          <a:p>
            <a:r>
              <a:rPr lang="en-US" dirty="0">
                <a:solidFill>
                  <a:schemeClr val="accent3">
                    <a:lumMod val="50000"/>
                  </a:schemeClr>
                </a:solidFill>
              </a:rPr>
              <a:t>Master </a:t>
            </a:r>
            <a:r>
              <a:rPr lang="en-US" dirty="0" smtClean="0">
                <a:solidFill>
                  <a:schemeClr val="accent3">
                    <a:lumMod val="50000"/>
                  </a:schemeClr>
                </a:solidFill>
              </a:rPr>
              <a:t>Node (1):</a:t>
            </a:r>
          </a:p>
          <a:p>
            <a:pPr lvl="1"/>
            <a:r>
              <a:rPr lang="en-US" dirty="0" smtClean="0">
                <a:solidFill>
                  <a:schemeClr val="accent3">
                    <a:lumMod val="50000"/>
                  </a:schemeClr>
                </a:solidFill>
              </a:rPr>
              <a:t>12 Cores</a:t>
            </a:r>
          </a:p>
          <a:p>
            <a:pPr lvl="2"/>
            <a:r>
              <a:rPr lang="en-US" dirty="0" smtClean="0">
                <a:solidFill>
                  <a:schemeClr val="accent3">
                    <a:lumMod val="50000"/>
                  </a:schemeClr>
                </a:solidFill>
              </a:rPr>
              <a:t>3.4 (3.7) GHz</a:t>
            </a:r>
          </a:p>
          <a:p>
            <a:pPr lvl="1"/>
            <a:r>
              <a:rPr lang="en-US" dirty="0" smtClean="0">
                <a:solidFill>
                  <a:schemeClr val="accent3">
                    <a:lumMod val="50000"/>
                  </a:schemeClr>
                </a:solidFill>
              </a:rPr>
              <a:t>64 GB Ram</a:t>
            </a:r>
          </a:p>
          <a:p>
            <a:pPr lvl="1"/>
            <a:r>
              <a:rPr lang="en-US" dirty="0" smtClean="0">
                <a:solidFill>
                  <a:schemeClr val="accent3">
                    <a:lumMod val="50000"/>
                  </a:schemeClr>
                </a:solidFill>
              </a:rPr>
              <a:t>1 TB local storage</a:t>
            </a:r>
          </a:p>
        </p:txBody>
      </p:sp>
      <p:sp>
        <p:nvSpPr>
          <p:cNvPr id="8" name="Rectangle 7"/>
          <p:cNvSpPr/>
          <p:nvPr/>
        </p:nvSpPr>
        <p:spPr>
          <a:xfrm>
            <a:off x="448491" y="1776547"/>
            <a:ext cx="526869" cy="535578"/>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994263" y="1541418"/>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2301241" y="1541417"/>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2612572" y="1541417"/>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923903" y="1541417"/>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3235234" y="1541416"/>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533503" y="1541416"/>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840481" y="1541416"/>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994263" y="1841865"/>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301241" y="1841864"/>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612572" y="1841864"/>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923903" y="1841864"/>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235234" y="1841863"/>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533503" y="1841863"/>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3840481" y="1841863"/>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1994263" y="2142312"/>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301241" y="2142311"/>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2612572" y="2142311"/>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923903" y="2142311"/>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235234" y="2142310"/>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3533503" y="2142310"/>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3840481" y="2142310"/>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1994263" y="2442759"/>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2301241" y="2442758"/>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2612572" y="2442758"/>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2923903" y="2442758"/>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3235234" y="2442757"/>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3533503" y="2442757"/>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3840481" y="2442757"/>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1994263" y="2764970"/>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2301241" y="2764969"/>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2612572" y="2764969"/>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2923903" y="2764969"/>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3235234" y="2764968"/>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3533503" y="2764968"/>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3840481" y="2764968"/>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1994263" y="3065417"/>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2301241" y="3065416"/>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2612572" y="3065416"/>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2923903" y="3065416"/>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3235234" y="3065415"/>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3533503" y="3065415"/>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3840481" y="3065415"/>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1994263" y="3365864"/>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2301241" y="3365863"/>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2612572" y="3365863"/>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2923903" y="3365863"/>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3235234" y="3365862"/>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3533503" y="3365862"/>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3840481" y="3365862"/>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1994263" y="3666311"/>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2301241" y="3666310"/>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2612572" y="3666310"/>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2923903" y="3666310"/>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235234" y="3666309"/>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3533503" y="3666309"/>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3840481" y="3666309"/>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 name="Straight Connector 64"/>
          <p:cNvCxnSpPr>
            <a:stCxn id="9" idx="3"/>
            <a:endCxn id="10" idx="1"/>
          </p:cNvCxnSpPr>
          <p:nvPr/>
        </p:nvCxnSpPr>
        <p:spPr>
          <a:xfrm flipV="1">
            <a:off x="975360" y="1658984"/>
            <a:ext cx="1018903" cy="385352"/>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9" idx="3"/>
            <a:endCxn id="24" idx="1"/>
          </p:cNvCxnSpPr>
          <p:nvPr/>
        </p:nvCxnSpPr>
        <p:spPr>
          <a:xfrm flipV="1">
            <a:off x="975360" y="1959431"/>
            <a:ext cx="1018903" cy="84905"/>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9" idx="3"/>
            <a:endCxn id="31" idx="1"/>
          </p:cNvCxnSpPr>
          <p:nvPr/>
        </p:nvCxnSpPr>
        <p:spPr>
          <a:xfrm>
            <a:off x="975360" y="2044336"/>
            <a:ext cx="1018903" cy="215542"/>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9" idx="3"/>
            <a:endCxn id="66" idx="1"/>
          </p:cNvCxnSpPr>
          <p:nvPr/>
        </p:nvCxnSpPr>
        <p:spPr>
          <a:xfrm>
            <a:off x="975360" y="2044336"/>
            <a:ext cx="1018903" cy="1739541"/>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69" name="Rectangle 68"/>
          <p:cNvSpPr/>
          <p:nvPr/>
        </p:nvSpPr>
        <p:spPr>
          <a:xfrm>
            <a:off x="455022" y="3130731"/>
            <a:ext cx="526869" cy="535578"/>
          </a:xfrm>
          <a:prstGeom prst="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0" name="Straight Connector 69"/>
          <p:cNvCxnSpPr>
            <a:stCxn id="9" idx="2"/>
          </p:cNvCxnSpPr>
          <p:nvPr/>
        </p:nvCxnSpPr>
        <p:spPr>
          <a:xfrm>
            <a:off x="711926" y="2312125"/>
            <a:ext cx="6531" cy="818606"/>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a:endCxn id="10" idx="1"/>
          </p:cNvCxnSpPr>
          <p:nvPr/>
        </p:nvCxnSpPr>
        <p:spPr>
          <a:xfrm flipV="1">
            <a:off x="981891" y="1658984"/>
            <a:ext cx="1012372" cy="1739536"/>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a:endCxn id="52" idx="1"/>
          </p:cNvCxnSpPr>
          <p:nvPr/>
        </p:nvCxnSpPr>
        <p:spPr>
          <a:xfrm flipV="1">
            <a:off x="981891" y="3182983"/>
            <a:ext cx="1012372" cy="215537"/>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a:endCxn id="59" idx="1"/>
          </p:cNvCxnSpPr>
          <p:nvPr/>
        </p:nvCxnSpPr>
        <p:spPr>
          <a:xfrm>
            <a:off x="981891" y="3398520"/>
            <a:ext cx="1012372" cy="8491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a:endCxn id="66" idx="1"/>
          </p:cNvCxnSpPr>
          <p:nvPr/>
        </p:nvCxnSpPr>
        <p:spPr>
          <a:xfrm>
            <a:off x="981891" y="3398520"/>
            <a:ext cx="1012372" cy="385357"/>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Elbow Connector 74"/>
          <p:cNvCxnSpPr/>
          <p:nvPr/>
        </p:nvCxnSpPr>
        <p:spPr>
          <a:xfrm rot="16200000" flipH="1">
            <a:off x="616133" y="3768633"/>
            <a:ext cx="988420" cy="783772"/>
          </a:xfrm>
          <a:prstGeom prst="bentConnector3">
            <a:avLst>
              <a:gd name="adj1" fmla="val 57930"/>
            </a:avLst>
          </a:prstGeom>
          <a:ln w="88900" cmpd="dbl">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556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 Specs</a:t>
            </a:r>
            <a:endParaRPr lang="en-US" dirty="0"/>
          </a:p>
        </p:txBody>
      </p:sp>
      <p:sp>
        <p:nvSpPr>
          <p:cNvPr id="463" name="Content Placeholder 462"/>
          <p:cNvSpPr>
            <a:spLocks noGrp="1"/>
          </p:cNvSpPr>
          <p:nvPr>
            <p:ph idx="1"/>
          </p:nvPr>
        </p:nvSpPr>
        <p:spPr>
          <a:xfrm>
            <a:off x="4320000" y="1187999"/>
            <a:ext cx="4576354" cy="3645257"/>
          </a:xfrm>
        </p:spPr>
        <p:txBody>
          <a:bodyPr>
            <a:normAutofit/>
          </a:bodyPr>
          <a:lstStyle/>
          <a:p>
            <a:r>
              <a:rPr lang="en-US" dirty="0" smtClean="0">
                <a:solidFill>
                  <a:schemeClr val="accent3"/>
                </a:solidFill>
              </a:rPr>
              <a:t>Compute Nodes (56):</a:t>
            </a:r>
          </a:p>
          <a:p>
            <a:pPr lvl="1"/>
            <a:r>
              <a:rPr lang="en-US" dirty="0">
                <a:solidFill>
                  <a:schemeClr val="accent3"/>
                </a:solidFill>
              </a:rPr>
              <a:t>20 </a:t>
            </a:r>
            <a:r>
              <a:rPr lang="en-US" dirty="0" smtClean="0">
                <a:solidFill>
                  <a:schemeClr val="accent3"/>
                </a:solidFill>
              </a:rPr>
              <a:t>Cores</a:t>
            </a:r>
          </a:p>
          <a:p>
            <a:pPr lvl="2"/>
            <a:r>
              <a:rPr lang="en-US" dirty="0" smtClean="0">
                <a:solidFill>
                  <a:schemeClr val="accent3"/>
                </a:solidFill>
              </a:rPr>
              <a:t>2.2 (3.1) GHz</a:t>
            </a:r>
          </a:p>
          <a:p>
            <a:pPr lvl="1"/>
            <a:r>
              <a:rPr lang="en-US" dirty="0" smtClean="0">
                <a:solidFill>
                  <a:schemeClr val="accent3"/>
                </a:solidFill>
              </a:rPr>
              <a:t>64 GB Ram</a:t>
            </a:r>
          </a:p>
          <a:p>
            <a:pPr lvl="1"/>
            <a:r>
              <a:rPr lang="en-US" dirty="0" smtClean="0">
                <a:solidFill>
                  <a:schemeClr val="accent3"/>
                </a:solidFill>
              </a:rPr>
              <a:t>240 GB local storage</a:t>
            </a:r>
          </a:p>
          <a:p>
            <a:pPr lvl="1"/>
            <a:r>
              <a:rPr lang="en-US" dirty="0" smtClean="0">
                <a:solidFill>
                  <a:schemeClr val="accent3"/>
                </a:solidFill>
              </a:rPr>
              <a:t>1120 cores</a:t>
            </a:r>
          </a:p>
        </p:txBody>
      </p:sp>
      <p:sp>
        <p:nvSpPr>
          <p:cNvPr id="4" name="Rectangle 3"/>
          <p:cNvSpPr/>
          <p:nvPr/>
        </p:nvSpPr>
        <p:spPr>
          <a:xfrm>
            <a:off x="448491" y="1776547"/>
            <a:ext cx="526869" cy="535578"/>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994263" y="1541418"/>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301241" y="1541417"/>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2612572" y="1541417"/>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923903" y="1541417"/>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235234" y="1541416"/>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533503" y="1541416"/>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840481" y="1541416"/>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994263" y="1841865"/>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301241" y="1841864"/>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612572" y="1841864"/>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923903" y="1841864"/>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235234" y="1841863"/>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3503" y="1841863"/>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840481" y="1841863"/>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1994263" y="2142312"/>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2301241" y="2142311"/>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2612572" y="2142311"/>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923903" y="2142311"/>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3235234" y="2142310"/>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3533503" y="2142310"/>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3840481" y="2142310"/>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1994263" y="2442759"/>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2301241" y="2442758"/>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612572" y="2442758"/>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2923903" y="2442758"/>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3235234" y="2442757"/>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533503" y="2442757"/>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3840481" y="2442757"/>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94263" y="2764970"/>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2301241" y="2764969"/>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2612572" y="2764969"/>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2923903" y="2764969"/>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3235234" y="2764968"/>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3533503" y="2764968"/>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3840481" y="2764968"/>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1994263" y="3065417"/>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2301241" y="3065416"/>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2612572" y="3065416"/>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2923903" y="3065416"/>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3235234" y="3065415"/>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3533503" y="3065415"/>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3840481" y="3065415"/>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994263" y="3365864"/>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2301241" y="3365863"/>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2612572" y="3365863"/>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2923903" y="3365863"/>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3235234" y="3365862"/>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533503" y="3365862"/>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3840481" y="3365862"/>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1994263" y="3666311"/>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2301241" y="3666310"/>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2612572" y="3666310"/>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923903" y="3666310"/>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3235234" y="3666309"/>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3533503" y="3666309"/>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3840481" y="3666309"/>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 name="Straight Connector 68"/>
          <p:cNvCxnSpPr>
            <a:stCxn id="4" idx="3"/>
            <a:endCxn id="5" idx="1"/>
          </p:cNvCxnSpPr>
          <p:nvPr/>
        </p:nvCxnSpPr>
        <p:spPr>
          <a:xfrm flipV="1">
            <a:off x="975360" y="1658984"/>
            <a:ext cx="1018903" cy="385352"/>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a:stCxn id="4" idx="3"/>
            <a:endCxn id="19" idx="1"/>
          </p:cNvCxnSpPr>
          <p:nvPr/>
        </p:nvCxnSpPr>
        <p:spPr>
          <a:xfrm flipV="1">
            <a:off x="975360" y="1959431"/>
            <a:ext cx="1018903" cy="84905"/>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4" idx="3"/>
            <a:endCxn id="26" idx="1"/>
          </p:cNvCxnSpPr>
          <p:nvPr/>
        </p:nvCxnSpPr>
        <p:spPr>
          <a:xfrm>
            <a:off x="975360" y="2044336"/>
            <a:ext cx="1018903" cy="215542"/>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4" idx="3"/>
            <a:endCxn id="61" idx="1"/>
          </p:cNvCxnSpPr>
          <p:nvPr/>
        </p:nvCxnSpPr>
        <p:spPr>
          <a:xfrm>
            <a:off x="975360" y="2044336"/>
            <a:ext cx="1018903" cy="1739541"/>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86" name="Rectangle 85"/>
          <p:cNvSpPr/>
          <p:nvPr/>
        </p:nvSpPr>
        <p:spPr>
          <a:xfrm>
            <a:off x="455022" y="3130731"/>
            <a:ext cx="526869" cy="535578"/>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7" name="Straight Connector 86"/>
          <p:cNvCxnSpPr>
            <a:stCxn id="4" idx="2"/>
            <a:endCxn id="86" idx="0"/>
          </p:cNvCxnSpPr>
          <p:nvPr/>
        </p:nvCxnSpPr>
        <p:spPr>
          <a:xfrm>
            <a:off x="711926" y="2312125"/>
            <a:ext cx="6531" cy="818606"/>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a:stCxn id="86" idx="3"/>
            <a:endCxn id="5" idx="1"/>
          </p:cNvCxnSpPr>
          <p:nvPr/>
        </p:nvCxnSpPr>
        <p:spPr>
          <a:xfrm flipV="1">
            <a:off x="981891" y="1658984"/>
            <a:ext cx="1012372" cy="1739536"/>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86" idx="3"/>
            <a:endCxn id="47" idx="1"/>
          </p:cNvCxnSpPr>
          <p:nvPr/>
        </p:nvCxnSpPr>
        <p:spPr>
          <a:xfrm flipV="1">
            <a:off x="981891" y="3182983"/>
            <a:ext cx="1012372" cy="215537"/>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86" idx="3"/>
            <a:endCxn id="54" idx="1"/>
          </p:cNvCxnSpPr>
          <p:nvPr/>
        </p:nvCxnSpPr>
        <p:spPr>
          <a:xfrm>
            <a:off x="981891" y="3398520"/>
            <a:ext cx="1012372" cy="8491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a:stCxn id="86" idx="3"/>
            <a:endCxn id="61" idx="1"/>
          </p:cNvCxnSpPr>
          <p:nvPr/>
        </p:nvCxnSpPr>
        <p:spPr>
          <a:xfrm>
            <a:off x="981891" y="3398520"/>
            <a:ext cx="1012372" cy="385357"/>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5" name="Elbow Connector 474"/>
          <p:cNvCxnSpPr>
            <a:stCxn id="86" idx="2"/>
          </p:cNvCxnSpPr>
          <p:nvPr/>
        </p:nvCxnSpPr>
        <p:spPr>
          <a:xfrm rot="16200000" flipH="1">
            <a:off x="616133" y="3768633"/>
            <a:ext cx="988420" cy="783772"/>
          </a:xfrm>
          <a:prstGeom prst="bentConnector3">
            <a:avLst>
              <a:gd name="adj1" fmla="val 57930"/>
            </a:avLst>
          </a:prstGeom>
          <a:ln w="88900" cmpd="dbl">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994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 Specs</a:t>
            </a:r>
            <a:endParaRPr lang="en-US" dirty="0"/>
          </a:p>
        </p:txBody>
      </p:sp>
      <p:sp>
        <p:nvSpPr>
          <p:cNvPr id="463" name="Content Placeholder 462"/>
          <p:cNvSpPr>
            <a:spLocks noGrp="1"/>
          </p:cNvSpPr>
          <p:nvPr>
            <p:ph idx="1"/>
          </p:nvPr>
        </p:nvSpPr>
        <p:spPr>
          <a:xfrm>
            <a:off x="4320000" y="1188000"/>
            <a:ext cx="4576354" cy="3621019"/>
          </a:xfrm>
        </p:spPr>
        <p:txBody>
          <a:bodyPr>
            <a:normAutofit/>
          </a:bodyPr>
          <a:lstStyle/>
          <a:p>
            <a:r>
              <a:rPr lang="en-US" dirty="0" smtClean="0">
                <a:solidFill>
                  <a:schemeClr val="accent3">
                    <a:lumMod val="60000"/>
                    <a:lumOff val="40000"/>
                  </a:schemeClr>
                </a:solidFill>
              </a:rPr>
              <a:t>Storage Server (2):</a:t>
            </a:r>
          </a:p>
          <a:p>
            <a:pPr lvl="1"/>
            <a:r>
              <a:rPr lang="en-US" dirty="0" smtClean="0">
                <a:solidFill>
                  <a:schemeClr val="accent3">
                    <a:lumMod val="60000"/>
                    <a:lumOff val="40000"/>
                  </a:schemeClr>
                </a:solidFill>
              </a:rPr>
              <a:t>16 Cores</a:t>
            </a:r>
          </a:p>
          <a:p>
            <a:pPr lvl="2"/>
            <a:r>
              <a:rPr lang="en-US" dirty="0" smtClean="0">
                <a:solidFill>
                  <a:schemeClr val="accent3">
                    <a:lumMod val="60000"/>
                    <a:lumOff val="40000"/>
                  </a:schemeClr>
                </a:solidFill>
              </a:rPr>
              <a:t>2.2 GHz</a:t>
            </a:r>
          </a:p>
          <a:p>
            <a:pPr lvl="1"/>
            <a:r>
              <a:rPr lang="en-US" dirty="0" smtClean="0">
                <a:solidFill>
                  <a:schemeClr val="accent3">
                    <a:lumMod val="60000"/>
                    <a:lumOff val="40000"/>
                  </a:schemeClr>
                </a:solidFill>
              </a:rPr>
              <a:t>32 GB Ram</a:t>
            </a:r>
          </a:p>
          <a:p>
            <a:pPr lvl="1"/>
            <a:r>
              <a:rPr lang="en-US" dirty="0" smtClean="0">
                <a:solidFill>
                  <a:schemeClr val="accent3">
                    <a:lumMod val="60000"/>
                    <a:lumOff val="40000"/>
                  </a:schemeClr>
                </a:solidFill>
              </a:rPr>
              <a:t>24 SSD Disks (1.6 TB)</a:t>
            </a:r>
          </a:p>
          <a:p>
            <a:pPr lvl="2"/>
            <a:r>
              <a:rPr lang="en-US" dirty="0" smtClean="0">
                <a:solidFill>
                  <a:schemeClr val="accent3">
                    <a:lumMod val="60000"/>
                    <a:lumOff val="40000"/>
                  </a:schemeClr>
                </a:solidFill>
              </a:rPr>
              <a:t>34 TB available</a:t>
            </a:r>
          </a:p>
          <a:p>
            <a:pPr lvl="2"/>
            <a:r>
              <a:rPr lang="en-US" dirty="0" smtClean="0">
                <a:solidFill>
                  <a:schemeClr val="accent3">
                    <a:lumMod val="60000"/>
                    <a:lumOff val="40000"/>
                  </a:schemeClr>
                </a:solidFill>
              </a:rPr>
              <a:t>hard quota 400 GB</a:t>
            </a:r>
          </a:p>
        </p:txBody>
      </p:sp>
      <p:sp>
        <p:nvSpPr>
          <p:cNvPr id="4" name="Rectangle 3"/>
          <p:cNvSpPr/>
          <p:nvPr/>
        </p:nvSpPr>
        <p:spPr>
          <a:xfrm>
            <a:off x="448491" y="1776547"/>
            <a:ext cx="526869" cy="535578"/>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994263" y="1541418"/>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301241" y="1541417"/>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2612572" y="1541417"/>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923903" y="1541417"/>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235234" y="1541416"/>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533503" y="1541416"/>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840481" y="1541416"/>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994263" y="1841865"/>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301241" y="1841864"/>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612572" y="1841864"/>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923903" y="1841864"/>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235234" y="1841863"/>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3503" y="1841863"/>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840481" y="1841863"/>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1994263" y="2142312"/>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2301241" y="2142311"/>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2612572" y="2142311"/>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923903" y="2142311"/>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3235234" y="2142310"/>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3533503" y="2142310"/>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3840481" y="2142310"/>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1994263" y="2442759"/>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2301241" y="2442758"/>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612572" y="2442758"/>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2923903" y="2442758"/>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3235234" y="2442757"/>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533503" y="2442757"/>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3840481" y="2442757"/>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94263" y="2764970"/>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2301241" y="2764969"/>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2612572" y="2764969"/>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2923903" y="2764969"/>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3235234" y="2764968"/>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3533503" y="2764968"/>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3840481" y="2764968"/>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1994263" y="3065417"/>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2301241" y="3065416"/>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2612572" y="3065416"/>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2923903" y="3065416"/>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3235234" y="3065415"/>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3533503" y="3065415"/>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3840481" y="3065415"/>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994263" y="3365864"/>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2301241" y="3365863"/>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2612572" y="3365863"/>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2923903" y="3365863"/>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3235234" y="3365862"/>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533503" y="3365862"/>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3840481" y="3365862"/>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1994263" y="3666311"/>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2301241" y="3666310"/>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2612572" y="3666310"/>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923903" y="3666310"/>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3235234" y="3666309"/>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3533503" y="3666309"/>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3840481" y="3666309"/>
            <a:ext cx="235132" cy="23513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 name="Straight Connector 68"/>
          <p:cNvCxnSpPr>
            <a:stCxn id="4" idx="3"/>
            <a:endCxn id="5" idx="1"/>
          </p:cNvCxnSpPr>
          <p:nvPr/>
        </p:nvCxnSpPr>
        <p:spPr>
          <a:xfrm flipV="1">
            <a:off x="975360" y="1658984"/>
            <a:ext cx="1018903" cy="385352"/>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a:stCxn id="4" idx="3"/>
            <a:endCxn id="19" idx="1"/>
          </p:cNvCxnSpPr>
          <p:nvPr/>
        </p:nvCxnSpPr>
        <p:spPr>
          <a:xfrm flipV="1">
            <a:off x="975360" y="1959431"/>
            <a:ext cx="1018903" cy="84905"/>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4" idx="3"/>
            <a:endCxn id="26" idx="1"/>
          </p:cNvCxnSpPr>
          <p:nvPr/>
        </p:nvCxnSpPr>
        <p:spPr>
          <a:xfrm>
            <a:off x="975360" y="2044336"/>
            <a:ext cx="1018903" cy="215542"/>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4" idx="3"/>
            <a:endCxn id="61" idx="1"/>
          </p:cNvCxnSpPr>
          <p:nvPr/>
        </p:nvCxnSpPr>
        <p:spPr>
          <a:xfrm>
            <a:off x="975360" y="2044336"/>
            <a:ext cx="1018903" cy="1739541"/>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86" name="Rectangle 85"/>
          <p:cNvSpPr/>
          <p:nvPr/>
        </p:nvSpPr>
        <p:spPr>
          <a:xfrm>
            <a:off x="455022" y="3130731"/>
            <a:ext cx="526869" cy="535578"/>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7" name="Straight Connector 86"/>
          <p:cNvCxnSpPr>
            <a:stCxn id="4" idx="2"/>
            <a:endCxn id="86" idx="0"/>
          </p:cNvCxnSpPr>
          <p:nvPr/>
        </p:nvCxnSpPr>
        <p:spPr>
          <a:xfrm>
            <a:off x="711926" y="2312125"/>
            <a:ext cx="6531" cy="818606"/>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a:stCxn id="86" idx="3"/>
            <a:endCxn id="5" idx="1"/>
          </p:cNvCxnSpPr>
          <p:nvPr/>
        </p:nvCxnSpPr>
        <p:spPr>
          <a:xfrm flipV="1">
            <a:off x="981891" y="1658984"/>
            <a:ext cx="1012372" cy="1739536"/>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86" idx="3"/>
            <a:endCxn id="47" idx="1"/>
          </p:cNvCxnSpPr>
          <p:nvPr/>
        </p:nvCxnSpPr>
        <p:spPr>
          <a:xfrm flipV="1">
            <a:off x="981891" y="3182983"/>
            <a:ext cx="1012372" cy="215537"/>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86" idx="3"/>
            <a:endCxn id="54" idx="1"/>
          </p:cNvCxnSpPr>
          <p:nvPr/>
        </p:nvCxnSpPr>
        <p:spPr>
          <a:xfrm>
            <a:off x="981891" y="3398520"/>
            <a:ext cx="1012372" cy="8491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a:stCxn id="86" idx="3"/>
            <a:endCxn id="61" idx="1"/>
          </p:cNvCxnSpPr>
          <p:nvPr/>
        </p:nvCxnSpPr>
        <p:spPr>
          <a:xfrm>
            <a:off x="981891" y="3398520"/>
            <a:ext cx="1012372" cy="385357"/>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75" name="Elbow Connector 474"/>
          <p:cNvCxnSpPr>
            <a:stCxn id="86" idx="2"/>
          </p:cNvCxnSpPr>
          <p:nvPr/>
        </p:nvCxnSpPr>
        <p:spPr>
          <a:xfrm rot="16200000" flipH="1">
            <a:off x="616133" y="3768633"/>
            <a:ext cx="988420" cy="783772"/>
          </a:xfrm>
          <a:prstGeom prst="bentConnector3">
            <a:avLst>
              <a:gd name="adj1" fmla="val 57930"/>
            </a:avLst>
          </a:prstGeom>
          <a:ln w="88900" cmpd="dbl">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2369008" y="4160519"/>
            <a:ext cx="2328989" cy="618365"/>
            <a:chOff x="1811806" y="4106087"/>
            <a:chExt cx="2328989" cy="618365"/>
          </a:xfrm>
        </p:grpSpPr>
        <p:pic>
          <p:nvPicPr>
            <p:cNvPr id="3078" name="Picture 6" descr="mage result for atten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1806" y="4106087"/>
              <a:ext cx="706060" cy="61836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467931" y="4223650"/>
              <a:ext cx="1672864" cy="461665"/>
            </a:xfrm>
            <a:prstGeom prst="rect">
              <a:avLst/>
            </a:prstGeom>
            <a:noFill/>
          </p:spPr>
          <p:txBody>
            <a:bodyPr wrap="square" rtlCol="0">
              <a:spAutoFit/>
            </a:bodyPr>
            <a:lstStyle/>
            <a:p>
              <a:r>
                <a:rPr lang="en-US" sz="2400" b="1" dirty="0" smtClean="0">
                  <a:solidFill>
                    <a:srgbClr val="FF0000"/>
                  </a:solidFill>
                </a:rPr>
                <a:t>No Backup!</a:t>
              </a:r>
              <a:endParaRPr lang="en-US" sz="2400" b="1" dirty="0">
                <a:solidFill>
                  <a:srgbClr val="FF0000"/>
                </a:solidFill>
              </a:endParaRPr>
            </a:p>
          </p:txBody>
        </p:sp>
      </p:grpSp>
    </p:spTree>
    <p:extLst>
      <p:ext uri="{BB962C8B-B14F-4D97-AF65-F5344CB8AC3E}">
        <p14:creationId xmlns:p14="http://schemas.microsoft.com/office/powerpoint/2010/main" val="8259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6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26" presetClass="emph" presetSubtype="0" repeatCount="indefinite" fill="remove" nodeType="withEffect">
                                  <p:stCondLst>
                                    <p:cond delay="0"/>
                                  </p:stCondLst>
                                  <p:childTnLst>
                                    <p:animEffect transition="out" filter="fade">
                                      <p:cBhvr>
                                        <p:cTn id="34" dur="1000" tmFilter="0, 0; .2, .5; .8, .5; 1, 0"/>
                                        <p:tgtEl>
                                          <p:spTgt spid="13"/>
                                        </p:tgtEl>
                                      </p:cBhvr>
                                    </p:animEffect>
                                    <p:animScale>
                                      <p:cBhvr>
                                        <p:cTn id="35" dur="5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Workflow</a:t>
            </a:r>
            <a:endParaRPr lang="en-US" dirty="0"/>
          </a:p>
        </p:txBody>
      </p:sp>
      <p:sp>
        <p:nvSpPr>
          <p:cNvPr id="463" name="Content Placeholder 462"/>
          <p:cNvSpPr>
            <a:spLocks noGrp="1"/>
          </p:cNvSpPr>
          <p:nvPr>
            <p:ph idx="1"/>
          </p:nvPr>
        </p:nvSpPr>
        <p:spPr>
          <a:xfrm>
            <a:off x="4320000" y="1188000"/>
            <a:ext cx="4733108" cy="3028836"/>
          </a:xfrm>
        </p:spPr>
        <p:txBody>
          <a:bodyPr>
            <a:normAutofit fontScale="85000" lnSpcReduction="20000"/>
          </a:bodyPr>
          <a:lstStyle/>
          <a:p>
            <a:r>
              <a:rPr lang="en-US" dirty="0" smtClean="0"/>
              <a:t>connect to the</a:t>
            </a:r>
            <a:br>
              <a:rPr lang="en-US" dirty="0" smtClean="0"/>
            </a:br>
            <a:r>
              <a:rPr lang="en-US" dirty="0" smtClean="0">
                <a:solidFill>
                  <a:schemeClr val="accent3">
                    <a:lumMod val="50000"/>
                  </a:schemeClr>
                </a:solidFill>
              </a:rPr>
              <a:t>Master Node</a:t>
            </a:r>
          </a:p>
          <a:p>
            <a:r>
              <a:rPr lang="en-US" dirty="0" smtClean="0"/>
              <a:t>copy your data to</a:t>
            </a:r>
            <a:br>
              <a:rPr lang="en-US" dirty="0" smtClean="0"/>
            </a:br>
            <a:r>
              <a:rPr lang="en-US" dirty="0" smtClean="0">
                <a:solidFill>
                  <a:schemeClr val="accent3">
                    <a:lumMod val="60000"/>
                    <a:lumOff val="40000"/>
                  </a:schemeClr>
                </a:solidFill>
              </a:rPr>
              <a:t>Storage Server</a:t>
            </a:r>
          </a:p>
          <a:p>
            <a:r>
              <a:rPr lang="en-US" dirty="0"/>
              <a:t>t</a:t>
            </a:r>
            <a:r>
              <a:rPr lang="en-US" dirty="0" smtClean="0"/>
              <a:t>ell </a:t>
            </a:r>
            <a:r>
              <a:rPr lang="en-US" dirty="0" err="1" smtClean="0"/>
              <a:t>hyperion</a:t>
            </a:r>
            <a:r>
              <a:rPr lang="en-US" dirty="0" smtClean="0"/>
              <a:t> what to do on </a:t>
            </a:r>
            <a:r>
              <a:rPr lang="en-US" dirty="0" smtClean="0">
                <a:solidFill>
                  <a:schemeClr val="accent3"/>
                </a:solidFill>
              </a:rPr>
              <a:t>Computing Nodes</a:t>
            </a:r>
          </a:p>
          <a:p>
            <a:r>
              <a:rPr lang="en-US" dirty="0" smtClean="0"/>
              <a:t>copy your data from</a:t>
            </a:r>
            <a:br>
              <a:rPr lang="en-US" dirty="0" smtClean="0"/>
            </a:br>
            <a:r>
              <a:rPr lang="en-US" dirty="0" smtClean="0">
                <a:solidFill>
                  <a:schemeClr val="accent3">
                    <a:lumMod val="60000"/>
                    <a:lumOff val="40000"/>
                  </a:schemeClr>
                </a:solidFill>
              </a:rPr>
              <a:t>Storage Server</a:t>
            </a:r>
          </a:p>
        </p:txBody>
      </p:sp>
      <p:grpSp>
        <p:nvGrpSpPr>
          <p:cNvPr id="13" name="Group 12"/>
          <p:cNvGrpSpPr/>
          <p:nvPr/>
        </p:nvGrpSpPr>
        <p:grpSpPr>
          <a:xfrm>
            <a:off x="448491" y="1776547"/>
            <a:ext cx="526869" cy="1354184"/>
            <a:chOff x="448491" y="1776547"/>
            <a:chExt cx="526869" cy="1354184"/>
          </a:xfrm>
        </p:grpSpPr>
        <p:sp>
          <p:nvSpPr>
            <p:cNvPr id="4" name="Rectangle 3"/>
            <p:cNvSpPr/>
            <p:nvPr/>
          </p:nvSpPr>
          <p:spPr>
            <a:xfrm>
              <a:off x="448491" y="1776547"/>
              <a:ext cx="526869" cy="535578"/>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7" name="Straight Connector 86"/>
            <p:cNvCxnSpPr>
              <a:stCxn id="4" idx="2"/>
              <a:endCxn id="86" idx="0"/>
            </p:cNvCxnSpPr>
            <p:nvPr/>
          </p:nvCxnSpPr>
          <p:spPr>
            <a:xfrm>
              <a:off x="711926" y="2312125"/>
              <a:ext cx="6531" cy="818606"/>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975360" y="1541416"/>
            <a:ext cx="3100253" cy="2360026"/>
            <a:chOff x="975360" y="1541416"/>
            <a:chExt cx="3100253" cy="2360026"/>
          </a:xfrm>
        </p:grpSpPr>
        <p:sp>
          <p:nvSpPr>
            <p:cNvPr id="5" name="Rectangle 4"/>
            <p:cNvSpPr/>
            <p:nvPr/>
          </p:nvSpPr>
          <p:spPr>
            <a:xfrm>
              <a:off x="1994263" y="1541418"/>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301241" y="1541417"/>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2612572" y="1541417"/>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923903" y="1541417"/>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235234" y="1541416"/>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533503" y="1541416"/>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840481" y="1541416"/>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994263" y="1841865"/>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301241" y="1841864"/>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612572" y="1841864"/>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923903" y="1841864"/>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235234" y="1841863"/>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33503" y="1841863"/>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840481" y="1841863"/>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1994263" y="2142312"/>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2301241" y="2142311"/>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2612572" y="2142311"/>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923903" y="2142311"/>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3235234" y="2142310"/>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3533503" y="2142310"/>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3840481" y="2142310"/>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1994263" y="2442759"/>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2301241" y="2442758"/>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612572" y="2442758"/>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2923903" y="2442758"/>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3235234" y="2442757"/>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3533503" y="2442757"/>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3840481" y="2442757"/>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994263" y="2764970"/>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2301241" y="2764969"/>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2612572" y="2764969"/>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2923903" y="2764969"/>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3235234" y="2764968"/>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3533503" y="2764968"/>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3840481" y="2764968"/>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1994263" y="3065417"/>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2301241" y="3065416"/>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2612572" y="3065416"/>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2923903" y="3065416"/>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3235234" y="3065415"/>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3533503" y="3065415"/>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3840481" y="3065415"/>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1994263" y="3365864"/>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2301241" y="3365863"/>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2612572" y="3365863"/>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2923903" y="3365863"/>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3235234" y="3365862"/>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3533503" y="3365862"/>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3840481" y="3365862"/>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1994263" y="3666311"/>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2301241" y="3666310"/>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2612572" y="3666310"/>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2923903" y="3666310"/>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3235234" y="3666309"/>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3533503" y="3666309"/>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3840481" y="3666309"/>
              <a:ext cx="235132" cy="235131"/>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 name="Straight Connector 68"/>
            <p:cNvCxnSpPr>
              <a:stCxn id="4" idx="3"/>
              <a:endCxn id="5" idx="1"/>
            </p:cNvCxnSpPr>
            <p:nvPr/>
          </p:nvCxnSpPr>
          <p:spPr>
            <a:xfrm flipV="1">
              <a:off x="975360" y="1658984"/>
              <a:ext cx="1018903" cy="385352"/>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a:stCxn id="4" idx="3"/>
              <a:endCxn id="19" idx="1"/>
            </p:cNvCxnSpPr>
            <p:nvPr/>
          </p:nvCxnSpPr>
          <p:spPr>
            <a:xfrm flipV="1">
              <a:off x="975360" y="1959431"/>
              <a:ext cx="1018903" cy="84905"/>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a:stCxn id="4" idx="3"/>
              <a:endCxn id="26" idx="1"/>
            </p:cNvCxnSpPr>
            <p:nvPr/>
          </p:nvCxnSpPr>
          <p:spPr>
            <a:xfrm>
              <a:off x="975360" y="2044336"/>
              <a:ext cx="1018903" cy="215542"/>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a:stCxn id="4" idx="3"/>
              <a:endCxn id="61" idx="1"/>
            </p:cNvCxnSpPr>
            <p:nvPr/>
          </p:nvCxnSpPr>
          <p:spPr>
            <a:xfrm>
              <a:off x="975360" y="2044336"/>
              <a:ext cx="1018903" cy="1739541"/>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a:stCxn id="86" idx="3"/>
              <a:endCxn id="5" idx="1"/>
            </p:cNvCxnSpPr>
            <p:nvPr/>
          </p:nvCxnSpPr>
          <p:spPr>
            <a:xfrm flipV="1">
              <a:off x="981891" y="1658984"/>
              <a:ext cx="1012372" cy="1739536"/>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a:stCxn id="86" idx="3"/>
              <a:endCxn id="47" idx="1"/>
            </p:cNvCxnSpPr>
            <p:nvPr/>
          </p:nvCxnSpPr>
          <p:spPr>
            <a:xfrm flipV="1">
              <a:off x="981891" y="3182983"/>
              <a:ext cx="1012372" cy="215537"/>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86" idx="3"/>
              <a:endCxn id="54" idx="1"/>
            </p:cNvCxnSpPr>
            <p:nvPr/>
          </p:nvCxnSpPr>
          <p:spPr>
            <a:xfrm>
              <a:off x="981891" y="3398520"/>
              <a:ext cx="1012372" cy="8491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a:stCxn id="86" idx="3"/>
              <a:endCxn id="61" idx="1"/>
            </p:cNvCxnSpPr>
            <p:nvPr/>
          </p:nvCxnSpPr>
          <p:spPr>
            <a:xfrm>
              <a:off x="981891" y="3398520"/>
              <a:ext cx="1012372" cy="385357"/>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455022" y="3130731"/>
            <a:ext cx="1047207" cy="1523998"/>
            <a:chOff x="455022" y="3130731"/>
            <a:chExt cx="1047207" cy="1523998"/>
          </a:xfrm>
        </p:grpSpPr>
        <p:sp>
          <p:nvSpPr>
            <p:cNvPr id="86" name="Rectangle 85"/>
            <p:cNvSpPr/>
            <p:nvPr/>
          </p:nvSpPr>
          <p:spPr>
            <a:xfrm>
              <a:off x="455022" y="3130731"/>
              <a:ext cx="526869" cy="535578"/>
            </a:xfrm>
            <a:prstGeom prst="rect">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5" name="Elbow Connector 474"/>
            <p:cNvCxnSpPr>
              <a:stCxn id="86" idx="2"/>
            </p:cNvCxnSpPr>
            <p:nvPr/>
          </p:nvCxnSpPr>
          <p:spPr>
            <a:xfrm rot="16200000" flipH="1">
              <a:off x="616133" y="3768633"/>
              <a:ext cx="988420" cy="783772"/>
            </a:xfrm>
            <a:prstGeom prst="bentConnector3">
              <a:avLst>
                <a:gd name="adj1" fmla="val 57930"/>
              </a:avLst>
            </a:prstGeom>
            <a:ln w="88900" cmpd="dbl">
              <a:solidFill>
                <a:schemeClr val="bg1"/>
              </a:solidFill>
            </a:ln>
          </p:spPr>
          <p:style>
            <a:lnRef idx="2">
              <a:schemeClr val="accent1"/>
            </a:lnRef>
            <a:fillRef idx="0">
              <a:schemeClr val="accent1"/>
            </a:fillRef>
            <a:effectRef idx="1">
              <a:schemeClr val="accent1"/>
            </a:effectRef>
            <a:fontRef idx="minor">
              <a:schemeClr val="tx1"/>
            </a:fontRef>
          </p:style>
        </p:cxnSp>
      </p:grpSp>
      <p:grpSp>
        <p:nvGrpSpPr>
          <p:cNvPr id="76" name="Group 75"/>
          <p:cNvGrpSpPr/>
          <p:nvPr/>
        </p:nvGrpSpPr>
        <p:grpSpPr>
          <a:xfrm>
            <a:off x="2369008" y="4160519"/>
            <a:ext cx="2328989" cy="618365"/>
            <a:chOff x="1811806" y="4106087"/>
            <a:chExt cx="2328989" cy="618365"/>
          </a:xfrm>
        </p:grpSpPr>
        <p:pic>
          <p:nvPicPr>
            <p:cNvPr id="77" name="Picture 6" descr="mage result for atten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1806" y="4106087"/>
              <a:ext cx="706060" cy="618365"/>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p:cNvSpPr txBox="1"/>
            <p:nvPr/>
          </p:nvSpPr>
          <p:spPr>
            <a:xfrm>
              <a:off x="2467931" y="4223650"/>
              <a:ext cx="1672864" cy="461665"/>
            </a:xfrm>
            <a:prstGeom prst="rect">
              <a:avLst/>
            </a:prstGeom>
            <a:noFill/>
          </p:spPr>
          <p:txBody>
            <a:bodyPr wrap="square" rtlCol="0">
              <a:spAutoFit/>
            </a:bodyPr>
            <a:lstStyle/>
            <a:p>
              <a:r>
                <a:rPr lang="en-US" sz="2400" b="1" dirty="0" smtClean="0">
                  <a:solidFill>
                    <a:srgbClr val="FF0000"/>
                  </a:solidFill>
                </a:rPr>
                <a:t>No Backup!</a:t>
              </a:r>
              <a:endParaRPr lang="en-US" sz="2400" b="1" dirty="0">
                <a:solidFill>
                  <a:srgbClr val="FF0000"/>
                </a:solidFill>
              </a:endParaRPr>
            </a:p>
          </p:txBody>
        </p:sp>
      </p:grpSp>
    </p:spTree>
    <p:extLst>
      <p:ext uri="{BB962C8B-B14F-4D97-AF65-F5344CB8AC3E}">
        <p14:creationId xmlns:p14="http://schemas.microsoft.com/office/powerpoint/2010/main" val="17542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6"/>
                                        </p:tgtEl>
                                        <p:attrNameLst>
                                          <p:attrName>style.visibility</p:attrName>
                                        </p:attrNameLst>
                                      </p:cBhvr>
                                      <p:to>
                                        <p:strVal val="visible"/>
                                      </p:to>
                                    </p:set>
                                  </p:childTnLst>
                                </p:cTn>
                              </p:par>
                              <p:par>
                                <p:cTn id="25" presetID="26" presetClass="emph" presetSubtype="0" repeatCount="20000" fill="remove" nodeType="withEffect">
                                  <p:stCondLst>
                                    <p:cond delay="0"/>
                                  </p:stCondLst>
                                  <p:childTnLst>
                                    <p:animEffect transition="out" filter="fade">
                                      <p:cBhvr>
                                        <p:cTn id="26" dur="1000" tmFilter="0, 0; .2, .5; .8, .5; 1, 0"/>
                                        <p:tgtEl>
                                          <p:spTgt spid="76"/>
                                        </p:tgtEl>
                                      </p:cBhvr>
                                    </p:animEffect>
                                    <p:animScale>
                                      <p:cBhvr>
                                        <p:cTn id="27" dur="500" autoRev="1" fill="hold"/>
                                        <p:tgtEl>
                                          <p:spTgt spid="76"/>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a:t>
            </a:r>
            <a:endParaRPr lang="en-US" dirty="0"/>
          </a:p>
        </p:txBody>
      </p:sp>
      <p:sp>
        <p:nvSpPr>
          <p:cNvPr id="3" name="Content Placeholder 2"/>
          <p:cNvSpPr>
            <a:spLocks noGrp="1"/>
          </p:cNvSpPr>
          <p:nvPr>
            <p:ph idx="1"/>
          </p:nvPr>
        </p:nvSpPr>
        <p:spPr/>
        <p:txBody>
          <a:bodyPr>
            <a:normAutofit/>
          </a:bodyPr>
          <a:lstStyle/>
          <a:p>
            <a:r>
              <a:rPr lang="en-US" dirty="0" smtClean="0"/>
              <a:t>most information found on</a:t>
            </a:r>
          </a:p>
          <a:p>
            <a:pPr marL="457200" lvl="1" indent="0">
              <a:buNone/>
            </a:pPr>
            <a:r>
              <a:rPr lang="en-US" dirty="0" smtClean="0">
                <a:solidFill>
                  <a:srgbClr val="FDFF7F"/>
                </a:solidFill>
              </a:rPr>
              <a:t>http://</a:t>
            </a:r>
            <a:r>
              <a:rPr lang="en-US" dirty="0" err="1" smtClean="0">
                <a:solidFill>
                  <a:srgbClr val="FDFF7F"/>
                </a:solidFill>
              </a:rPr>
              <a:t>hyperion.wsl.ch</a:t>
            </a:r>
            <a:endParaRPr lang="en-US" dirty="0" smtClean="0">
              <a:solidFill>
                <a:srgbClr val="FDFF7F"/>
              </a:solidFill>
            </a:endParaRPr>
          </a:p>
          <a:p>
            <a:r>
              <a:rPr lang="en-US" dirty="0" smtClean="0"/>
              <a:t>contact us in case of questions</a:t>
            </a:r>
          </a:p>
          <a:p>
            <a:pPr lvl="1"/>
            <a:r>
              <a:rPr lang="en-US" dirty="0" smtClean="0"/>
              <a:t>happy to help</a:t>
            </a:r>
            <a:r>
              <a:rPr lang="mr-IN" dirty="0" smtClean="0"/>
              <a:t>…</a:t>
            </a:r>
            <a:endParaRPr lang="en-US" dirty="0" smtClean="0"/>
          </a:p>
          <a:p>
            <a:pPr marL="457200" lvl="1" indent="0">
              <a:buNone/>
            </a:pPr>
            <a:r>
              <a:rPr lang="de-CH" dirty="0" smtClean="0"/>
              <a:t>	</a:t>
            </a:r>
            <a:r>
              <a:rPr lang="mr-IN" dirty="0" smtClean="0"/>
              <a:t>…</a:t>
            </a:r>
            <a:r>
              <a:rPr lang="en-US" dirty="0" smtClean="0"/>
              <a:t>up to a certain limit</a:t>
            </a:r>
            <a:r>
              <a:rPr lang="de-CH" dirty="0"/>
              <a:t>.</a:t>
            </a:r>
            <a:endParaRPr lang="en-US" dirty="0" smtClean="0"/>
          </a:p>
        </p:txBody>
      </p:sp>
    </p:spTree>
    <p:extLst>
      <p:ext uri="{BB962C8B-B14F-4D97-AF65-F5344CB8AC3E}">
        <p14:creationId xmlns:p14="http://schemas.microsoft.com/office/powerpoint/2010/main" val="12132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7" id="{09C031C9-DABF-E344-90C2-72C0EBB0FF4C}" vid="{7A211751-7D24-5546-8AF0-8B87F4EE91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1281</Words>
  <Application>Microsoft Office PowerPoint</Application>
  <PresentationFormat>Bildschirmpräsentation (16:9)</PresentationFormat>
  <Paragraphs>337</Paragraphs>
  <Slides>40</Slides>
  <Notes>17</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40</vt:i4>
      </vt:variant>
    </vt:vector>
  </HeadingPairs>
  <TitlesOfParts>
    <vt:vector size="49" baseType="lpstr">
      <vt:lpstr>Arial</vt:lpstr>
      <vt:lpstr>Calibri</vt:lpstr>
      <vt:lpstr>Courier New</vt:lpstr>
      <vt:lpstr>Lucida Console</vt:lpstr>
      <vt:lpstr>Mangal</vt:lpstr>
      <vt:lpstr>PT Mono</vt:lpstr>
      <vt:lpstr>Trebuchet MS</vt:lpstr>
      <vt:lpstr>Wingdings</vt:lpstr>
      <vt:lpstr>Office Theme</vt:lpstr>
      <vt:lpstr>hyperion</vt:lpstr>
      <vt:lpstr>Why using hyperion</vt:lpstr>
      <vt:lpstr>General Information</vt:lpstr>
      <vt:lpstr>General Information</vt:lpstr>
      <vt:lpstr>Tech Specs</vt:lpstr>
      <vt:lpstr>Tech Specs</vt:lpstr>
      <vt:lpstr>Tech Specs</vt:lpstr>
      <vt:lpstr>General Workflow</vt:lpstr>
      <vt:lpstr>How To</vt:lpstr>
      <vt:lpstr>How To: CONNECT</vt:lpstr>
      <vt:lpstr>How To: RUN A JOB</vt:lpstr>
      <vt:lpstr>How To: BASIC BATCH SCRIPT</vt:lpstr>
      <vt:lpstr>How To: BASIC BATCH SCRIPT</vt:lpstr>
      <vt:lpstr>How To: SET UP A BATCH SCRIPT</vt:lpstr>
      <vt:lpstr>How To: SET UP A BATCH SCRIPT</vt:lpstr>
      <vt:lpstr>How To: SET UP A BATCH SCRIPT</vt:lpstr>
      <vt:lpstr>How To: SET UP A BATCH SCRIPT</vt:lpstr>
      <vt:lpstr>A simple R script (your «task») (that creates one indexed *.txt file)</vt:lpstr>
      <vt:lpstr>How To: ARRAY BATCH SCRIPT</vt:lpstr>
      <vt:lpstr>PowerPoint-Präsentation</vt:lpstr>
      <vt:lpstr>How To: SET UP A BATCH SCRIPT</vt:lpstr>
      <vt:lpstr>A simple R script that uses foreach (and creates 16 *.txt files)</vt:lpstr>
      <vt:lpstr>How To: PARALLEL BATCH SCRIPT</vt:lpstr>
      <vt:lpstr>PowerPoint-Präsentation</vt:lpstr>
      <vt:lpstr>How To: SET UP A BATCH SCRIPT</vt:lpstr>
      <vt:lpstr>A simple parallel mulitcore R script (that creates one geotiff raster)</vt:lpstr>
      <vt:lpstr>How To: ADVANCED CONFIG</vt:lpstr>
      <vt:lpstr>PowerPoint-Präsentation</vt:lpstr>
      <vt:lpstr>How To</vt:lpstr>
      <vt:lpstr>Thank you!</vt:lpstr>
      <vt:lpstr>PowerPoint-Präsentation</vt:lpstr>
      <vt:lpstr>PowerPoint-Präsentation</vt:lpstr>
      <vt:lpstr>How To: INTERACTIVE SESSION</vt:lpstr>
      <vt:lpstr>How To: ARRAY BATCH SCRIPT</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Rafael O Wüest</dc:creator>
  <cp:lastModifiedBy>Dirk Karger</cp:lastModifiedBy>
  <cp:revision>110</cp:revision>
  <dcterms:created xsi:type="dcterms:W3CDTF">2017-08-21T15:50:04Z</dcterms:created>
  <dcterms:modified xsi:type="dcterms:W3CDTF">2017-11-22T14:15:23Z</dcterms:modified>
</cp:coreProperties>
</file>